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1" r:id="rId1"/>
  </p:sldMasterIdLst>
  <p:notesMasterIdLst>
    <p:notesMasterId r:id="rId3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</p:sldIdLst>
  <p:sldSz cx="9144000" cy="5143500" type="screen16x9"/>
  <p:notesSz cx="6858000" cy="9144000"/>
  <p:embeddedFontLst>
    <p:embeddedFont>
      <p:font typeface="Gothic A1" pitchFamily="2" charset="-127"/>
      <p:regular r:id="rId38"/>
      <p:bold r:id="rId39"/>
    </p:embeddedFont>
    <p:embeddedFont>
      <p:font typeface="Gothic A1 ExtraBold" pitchFamily="2" charset="-127"/>
      <p:bold r:id="rId40"/>
    </p:embeddedFont>
    <p:embeddedFont>
      <p:font typeface="Gothic A1 Light" pitchFamily="2" charset="-127"/>
      <p:regular r:id="rId41"/>
      <p:bold r:id="rId42"/>
    </p:embeddedFont>
    <p:embeddedFont>
      <p:font typeface="Gothic A1 Medium" pitchFamily="2" charset="-127"/>
      <p:regular r:id="rId43"/>
      <p:bold r:id="rId44"/>
    </p:embeddedFont>
    <p:embeddedFont>
      <p:font typeface="Gothic A1 SemiBold" pitchFamily="2" charset="-127"/>
      <p:regular r:id="rId45"/>
      <p:bold r:id="rId46"/>
    </p:embeddedFon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Lato" panose="020F0502020204030203" pitchFamily="34" charset="77"/>
      <p:regular r:id="rId51"/>
      <p:bold r:id="rId52"/>
      <p:italic r:id="rId53"/>
      <p:boldItalic r:id="rId54"/>
    </p:embeddedFont>
    <p:embeddedFont>
      <p:font typeface="Poppins" pitchFamily="2" charset="77"/>
      <p:regular r:id="rId55"/>
      <p:bold r:id="rId56"/>
      <p:italic r:id="rId57"/>
      <p:boldItalic r:id="rId58"/>
    </p:embeddedFont>
    <p:embeddedFont>
      <p:font typeface="Poppins Light" pitchFamily="2" charset="77"/>
      <p:regular r:id="rId59"/>
      <p:bold r:id="rId60"/>
      <p:italic r:id="rId61"/>
      <p:boldItalic r:id="rId6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251BD58-DD5E-4D66-8EE5-41E692561647}">
  <a:tblStyle styleId="{A251BD58-DD5E-4D66-8EE5-41E69256164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156"/>
    <p:restoredTop sz="94387"/>
  </p:normalViewPr>
  <p:slideViewPr>
    <p:cSldViewPr snapToGrid="0">
      <p:cViewPr varScale="1">
        <p:scale>
          <a:sx n="102" d="100"/>
          <a:sy n="102" d="100"/>
        </p:scale>
        <p:origin x="232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font" Target="fonts/font18.fntdata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font" Target="fonts/font21.fntdata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font" Target="fonts/font24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font" Target="fonts/font19.fntdata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59" Type="http://schemas.openxmlformats.org/officeDocument/2006/relationships/font" Target="fonts/font22.fntdata"/><Relationship Id="rId20" Type="http://schemas.openxmlformats.org/officeDocument/2006/relationships/slide" Target="slides/slide19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62" Type="http://schemas.openxmlformats.org/officeDocument/2006/relationships/font" Target="fonts/font2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2.fntdata"/><Relationship Id="rId57" Type="http://schemas.openxmlformats.org/officeDocument/2006/relationships/font" Target="fonts/font20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60" Type="http://schemas.openxmlformats.org/officeDocument/2006/relationships/font" Target="fonts/font23.fntdata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d54b30e8b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d54b30e8b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d54b30e8be_0_6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93946" y="1142608"/>
            <a:ext cx="5469900" cy="3086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d54b30e8be_0_66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gd54b30e8be_0_66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325" tIns="90325" rIns="90325" bIns="903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l-PL" sz="1400"/>
              <a:t>10</a:t>
            </a:fld>
            <a:endParaRPr sz="14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d54b30e8be_0_67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gd54b30e8be_0_6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93946" y="1142608"/>
            <a:ext cx="5469900" cy="3086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d54b30e8be_0_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96603" y="1143591"/>
            <a:ext cx="5464500" cy="3085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8" name="Google Shape;178;gd54b30e8be_0_173:notes"/>
          <p:cNvSpPr txBox="1">
            <a:spLocks noGrp="1"/>
          </p:cNvSpPr>
          <p:nvPr>
            <p:ph type="body" idx="1"/>
          </p:nvPr>
        </p:nvSpPr>
        <p:spPr>
          <a:xfrm>
            <a:off x="685801" y="4400556"/>
            <a:ext cx="54861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0" tIns="45675" rIns="91350" bIns="456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Note that the content of the sensory, affective, motor base will be reviewed in a forthcoming course in detail</a:t>
            </a:r>
            <a:endParaRPr/>
          </a:p>
        </p:txBody>
      </p:sp>
      <p:sp>
        <p:nvSpPr>
          <p:cNvPr id="179" name="Google Shape;179;gd54b30e8be_0_173:notes"/>
          <p:cNvSpPr txBox="1">
            <a:spLocks noGrp="1"/>
          </p:cNvSpPr>
          <p:nvPr>
            <p:ph type="sldNum" idx="12"/>
          </p:nvPr>
        </p:nvSpPr>
        <p:spPr>
          <a:xfrm>
            <a:off x="3884621" y="8685226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0" tIns="45675" rIns="91350" bIns="456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 sz="1400"/>
              <a:t>12</a:t>
            </a:fld>
            <a:endParaRPr sz="1400"/>
          </a:p>
        </p:txBody>
      </p:sp>
      <p:sp>
        <p:nvSpPr>
          <p:cNvPr id="180" name="Google Shape;180;gd54b30e8be_0_173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0" tIns="45675" rIns="91350" bIns="456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d54b30e8be_0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93946" y="1142608"/>
            <a:ext cx="5469900" cy="3086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d54b30e8be_0_20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gd54b30e8be_0_20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325" tIns="90325" rIns="90325" bIns="903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l-PL" sz="1400"/>
              <a:t>13</a:t>
            </a:fld>
            <a:endParaRPr sz="14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d54b30e8be_0_2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93946" y="1142608"/>
            <a:ext cx="5469900" cy="3086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d54b30e8be_0_2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fix </a:t>
            </a:r>
            <a:endParaRPr/>
          </a:p>
        </p:txBody>
      </p:sp>
      <p:sp>
        <p:nvSpPr>
          <p:cNvPr id="206" name="Google Shape;206;gd54b30e8be_0_2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325" tIns="90325" rIns="90325" bIns="903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l-PL" sz="1400"/>
              <a:t>14</a:t>
            </a:fld>
            <a:endParaRPr sz="14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d54b30e8be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93946" y="1142608"/>
            <a:ext cx="5469900" cy="3086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d54b30e8be_0_2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gd54b30e8be_0_2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325" tIns="90325" rIns="90325" bIns="903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l-PL" sz="1400"/>
              <a:t>15</a:t>
            </a:fld>
            <a:endParaRPr sz="14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d54b30e8be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93946" y="1142608"/>
            <a:ext cx="5469900" cy="3086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d54b30e8be_0_2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gd54b30e8be_0_2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325" tIns="90325" rIns="90325" bIns="903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l-PL" sz="1400"/>
              <a:t>16</a:t>
            </a:fld>
            <a:endParaRPr sz="14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d54b30e8be_0_5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96603" y="1143591"/>
            <a:ext cx="5464500" cy="3085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3" name="Google Shape;233;gd54b30e8be_0_587:notes"/>
          <p:cNvSpPr txBox="1">
            <a:spLocks noGrp="1"/>
          </p:cNvSpPr>
          <p:nvPr>
            <p:ph type="body" idx="1"/>
          </p:nvPr>
        </p:nvSpPr>
        <p:spPr>
          <a:xfrm>
            <a:off x="685801" y="4400556"/>
            <a:ext cx="54861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0" tIns="45675" rIns="91350" bIns="456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Note that the content of the sensory, affective, motor base will be reviewed in a forthcoming course in detail</a:t>
            </a:r>
            <a:endParaRPr/>
          </a:p>
        </p:txBody>
      </p:sp>
      <p:sp>
        <p:nvSpPr>
          <p:cNvPr id="234" name="Google Shape;234;gd54b30e8be_0_587:notes"/>
          <p:cNvSpPr txBox="1">
            <a:spLocks noGrp="1"/>
          </p:cNvSpPr>
          <p:nvPr>
            <p:ph type="sldNum" idx="12"/>
          </p:nvPr>
        </p:nvSpPr>
        <p:spPr>
          <a:xfrm>
            <a:off x="3884621" y="8685226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0" tIns="45675" rIns="91350" bIns="456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 sz="1400"/>
              <a:t>17</a:t>
            </a:fld>
            <a:endParaRPr sz="1400"/>
          </a:p>
        </p:txBody>
      </p:sp>
      <p:sp>
        <p:nvSpPr>
          <p:cNvPr id="235" name="Google Shape;235;gd54b30e8be_0_587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0" tIns="45675" rIns="91350" bIns="456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d54b30e8be_0_2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0" name="Google Shape;250;gd54b30e8be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93946" y="1142608"/>
            <a:ext cx="5469900" cy="3086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d54b30e8be_0_2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93946" y="1142608"/>
            <a:ext cx="5469900" cy="3086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d54b30e8be_0_2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gd54b30e8be_0_2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325" tIns="90325" rIns="90325" bIns="903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l-PL" sz="1400"/>
              <a:t>19</a:t>
            </a:fld>
            <a:endParaRPr sz="14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d54b30e8be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5" name="Google Shape;75;gd54b30e8be_0_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0" tIns="45675" rIns="91350" bIns="456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b="1"/>
              <a:t>=</a:t>
            </a:r>
            <a:endParaRPr b="1"/>
          </a:p>
        </p:txBody>
      </p:sp>
      <p:sp>
        <p:nvSpPr>
          <p:cNvPr id="76" name="Google Shape;76;gd54b30e8be_0_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0" tIns="45675" rIns="91350" bIns="456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 sz="1400"/>
              <a:t>2</a:t>
            </a:fld>
            <a:endParaRPr sz="1400"/>
          </a:p>
        </p:txBody>
      </p:sp>
      <p:sp>
        <p:nvSpPr>
          <p:cNvPr id="77" name="Google Shape;77;gd54b30e8be_0_12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0" tIns="45675" rIns="91350" bIns="456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d54b30e8be_0_2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93946" y="1142608"/>
            <a:ext cx="5469900" cy="3086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4" name="Google Shape;284;gd54b30e8be_0_26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0" tIns="45675" rIns="91350" bIns="456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animate cogs</a:t>
            </a:r>
            <a:endParaRPr/>
          </a:p>
        </p:txBody>
      </p:sp>
      <p:sp>
        <p:nvSpPr>
          <p:cNvPr id="285" name="Google Shape;285;gd54b30e8be_0_26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0" tIns="45675" rIns="91350" bIns="456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 sz="1400"/>
              <a:t>20</a:t>
            </a:fld>
            <a:endParaRPr sz="1400"/>
          </a:p>
        </p:txBody>
      </p:sp>
      <p:sp>
        <p:nvSpPr>
          <p:cNvPr id="286" name="Google Shape;286;gd54b30e8be_0_268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0" tIns="45675" rIns="91350" bIns="456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d54b30e8be_0_2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d54b30e8be_0_2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d54b30e8be_0_2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d54b30e8be_0_2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d54b30e8be_0_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96603" y="1143591"/>
            <a:ext cx="5464500" cy="3085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0" name="Google Shape;310;gd54b30e8be_0_603:notes"/>
          <p:cNvSpPr txBox="1">
            <a:spLocks noGrp="1"/>
          </p:cNvSpPr>
          <p:nvPr>
            <p:ph type="body" idx="1"/>
          </p:nvPr>
        </p:nvSpPr>
        <p:spPr>
          <a:xfrm>
            <a:off x="685801" y="4400556"/>
            <a:ext cx="54861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0" tIns="45675" rIns="91350" bIns="456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Note that the content of the sensory, affective, motor base will be reviewed in a forthcoming course in detail</a:t>
            </a:r>
            <a:endParaRPr/>
          </a:p>
        </p:txBody>
      </p:sp>
      <p:sp>
        <p:nvSpPr>
          <p:cNvPr id="311" name="Google Shape;311;gd54b30e8be_0_603:notes"/>
          <p:cNvSpPr txBox="1">
            <a:spLocks noGrp="1"/>
          </p:cNvSpPr>
          <p:nvPr>
            <p:ph type="sldNum" idx="12"/>
          </p:nvPr>
        </p:nvSpPr>
        <p:spPr>
          <a:xfrm>
            <a:off x="3884621" y="8685226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0" tIns="45675" rIns="91350" bIns="456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 sz="1400"/>
              <a:t>23</a:t>
            </a:fld>
            <a:endParaRPr sz="1400"/>
          </a:p>
        </p:txBody>
      </p:sp>
      <p:sp>
        <p:nvSpPr>
          <p:cNvPr id="312" name="Google Shape;312;gd54b30e8be_0_603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0" tIns="45675" rIns="91350" bIns="456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d54b30e8be_0_620:notes"/>
          <p:cNvSpPr txBox="1">
            <a:spLocks noGrp="1"/>
          </p:cNvSpPr>
          <p:nvPr>
            <p:ph type="body" idx="1"/>
          </p:nvPr>
        </p:nvSpPr>
        <p:spPr>
          <a:xfrm>
            <a:off x="685801" y="4343401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replace with updated</a:t>
            </a:r>
            <a:endParaRPr/>
          </a:p>
        </p:txBody>
      </p:sp>
      <p:sp>
        <p:nvSpPr>
          <p:cNvPr id="327" name="Google Shape;327;gd54b30e8be_0_6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0629" y="686405"/>
            <a:ext cx="5996700" cy="342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d54b30e8be_0_2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93946" y="1142608"/>
            <a:ext cx="5469900" cy="3086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d54b30e8be_0_29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gd54b30e8be_0_29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325" tIns="90325" rIns="90325" bIns="903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l-PL" sz="1400"/>
              <a:t>25</a:t>
            </a:fld>
            <a:endParaRPr sz="140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d54b30e8be_0_5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d54b30e8be_0_538:notes"/>
          <p:cNvSpPr txBox="1">
            <a:spLocks noGrp="1"/>
          </p:cNvSpPr>
          <p:nvPr>
            <p:ph type="body" idx="1"/>
          </p:nvPr>
        </p:nvSpPr>
        <p:spPr>
          <a:xfrm>
            <a:off x="685801" y="4400556"/>
            <a:ext cx="54861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a mini front page here - maybe?</a:t>
            </a:r>
            <a:endParaRPr/>
          </a:p>
        </p:txBody>
      </p:sp>
      <p:sp>
        <p:nvSpPr>
          <p:cNvPr id="344" name="Google Shape;344;gd54b30e8be_0_538:notes"/>
          <p:cNvSpPr txBox="1">
            <a:spLocks noGrp="1"/>
          </p:cNvSpPr>
          <p:nvPr>
            <p:ph type="sldNum" idx="12"/>
          </p:nvPr>
        </p:nvSpPr>
        <p:spPr>
          <a:xfrm>
            <a:off x="3884621" y="8685226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325" tIns="90325" rIns="90325" bIns="903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 sz="1400"/>
              <a:t>26</a:t>
            </a:fld>
            <a:endParaRPr sz="140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d54b30e8be_0_300:notes"/>
          <p:cNvSpPr txBox="1">
            <a:spLocks noGrp="1"/>
          </p:cNvSpPr>
          <p:nvPr>
            <p:ph type="sldNum" idx="12"/>
          </p:nvPr>
        </p:nvSpPr>
        <p:spPr>
          <a:xfrm>
            <a:off x="3884621" y="8685226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0" tIns="45675" rIns="91350" bIns="456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 sz="1400"/>
              <a:t>27</a:t>
            </a:fld>
            <a:endParaRPr sz="1400"/>
          </a:p>
        </p:txBody>
      </p:sp>
      <p:sp>
        <p:nvSpPr>
          <p:cNvPr id="355" name="Google Shape;355;gd54b30e8be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96603" y="1143591"/>
            <a:ext cx="5464500" cy="3085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56" name="Google Shape;356;gd54b30e8be_0_300:notes"/>
          <p:cNvSpPr txBox="1">
            <a:spLocks noGrp="1"/>
          </p:cNvSpPr>
          <p:nvPr>
            <p:ph type="body" idx="1"/>
          </p:nvPr>
        </p:nvSpPr>
        <p:spPr>
          <a:xfrm>
            <a:off x="685801" y="4400556"/>
            <a:ext cx="54861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0" tIns="45675" rIns="91350" bIns="456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d54b30e8be_0_3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0" tIns="45675" rIns="91350" bIns="456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 sz="1400"/>
              <a:t>28</a:t>
            </a:fld>
            <a:endParaRPr sz="1400"/>
          </a:p>
        </p:txBody>
      </p:sp>
      <p:sp>
        <p:nvSpPr>
          <p:cNvPr id="366" name="Google Shape;366;gd54b30e8be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67" name="Google Shape;367;gd54b30e8be_0_3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0" tIns="45675" rIns="91350" bIns="456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gd54b30e8be_0_310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0" tIns="45675" rIns="91350" bIns="456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d54b30e8be_0_3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0" tIns="45675" rIns="91350" bIns="456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 sz="1400"/>
              <a:t>29</a:t>
            </a:fld>
            <a:endParaRPr sz="1400"/>
          </a:p>
        </p:txBody>
      </p:sp>
      <p:sp>
        <p:nvSpPr>
          <p:cNvPr id="376" name="Google Shape;376;gd54b30e8be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93946" y="1142608"/>
            <a:ext cx="5469900" cy="3086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77" name="Google Shape;377;gd54b30e8be_0_3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0" tIns="45675" rIns="91350" bIns="456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side by side??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d54b30e8be_0_4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d54b30e8be_0_4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d54b30e8be_0_3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gd54b30e8be_0_3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d54b30e8be_0_3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update image</a:t>
            </a:r>
            <a:endParaRPr/>
          </a:p>
        </p:txBody>
      </p:sp>
      <p:sp>
        <p:nvSpPr>
          <p:cNvPr id="407" name="Google Shape;407;gd54b30e8be_0_3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93946" y="1142608"/>
            <a:ext cx="5469900" cy="3086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d54b30e8be_0_3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use the pointer of loom</a:t>
            </a:r>
            <a:endParaRPr/>
          </a:p>
        </p:txBody>
      </p:sp>
      <p:sp>
        <p:nvSpPr>
          <p:cNvPr id="414" name="Google Shape;414;gd54b30e8be_0_3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93946" y="1142608"/>
            <a:ext cx="5469900" cy="3086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d54b30e8be_0_493:notes"/>
          <p:cNvSpPr txBox="1">
            <a:spLocks noGrp="1"/>
          </p:cNvSpPr>
          <p:nvPr>
            <p:ph type="body" idx="1"/>
          </p:nvPr>
        </p:nvSpPr>
        <p:spPr>
          <a:xfrm>
            <a:off x="685801" y="4343401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Good Transition Practice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hi</a:t>
            </a:r>
            <a:endParaRPr/>
          </a:p>
        </p:txBody>
      </p:sp>
      <p:sp>
        <p:nvSpPr>
          <p:cNvPr id="422" name="Google Shape;422;gd54b30e8be_0_4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74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d54b30e8be_0_499:notes"/>
          <p:cNvSpPr txBox="1">
            <a:spLocks noGrp="1"/>
          </p:cNvSpPr>
          <p:nvPr>
            <p:ph type="body" idx="1"/>
          </p:nvPr>
        </p:nvSpPr>
        <p:spPr>
          <a:xfrm>
            <a:off x="685801" y="4343401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gd54b30e8be_0_4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0629" y="686405"/>
            <a:ext cx="5996700" cy="342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d54b30e8be_0_6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d54b30e8be_0_6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d54b30e8be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93946" y="1142608"/>
            <a:ext cx="5469900" cy="3086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d54b30e8be_0_19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fix and animate</a:t>
            </a:r>
            <a:endParaRPr/>
          </a:p>
        </p:txBody>
      </p:sp>
      <p:sp>
        <p:nvSpPr>
          <p:cNvPr id="93" name="Google Shape;93;gd54b30e8be_0_19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325" tIns="90325" rIns="90325" bIns="903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l-PL" sz="1400"/>
              <a:t>4</a:t>
            </a:fld>
            <a:endParaRPr sz="14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d54b30e8be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d54b30e8be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USE DOCUMENT CAMERA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d54b30e8be_0_5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d54b30e8be_0_5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d54b30e8be_0_5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d54b30e8be_0_5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d54b30e8be_0_6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93946" y="1142608"/>
            <a:ext cx="5469900" cy="3086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d54b30e8be_0_6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R - do this one</a:t>
            </a:r>
            <a:endParaRPr/>
          </a:p>
        </p:txBody>
      </p:sp>
      <p:sp>
        <p:nvSpPr>
          <p:cNvPr id="129" name="Google Shape;129;gd54b30e8be_0_6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325" tIns="90325" rIns="90325" bIns="903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l-PL" sz="1400"/>
              <a:t>8</a:t>
            </a:fld>
            <a:endParaRPr sz="14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d54b30e8be_0_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93946" y="1142608"/>
            <a:ext cx="5469900" cy="3086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d54b30e8be_0_6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R - redo</a:t>
            </a:r>
            <a:endParaRPr/>
          </a:p>
        </p:txBody>
      </p:sp>
      <p:sp>
        <p:nvSpPr>
          <p:cNvPr id="147" name="Google Shape;147;gd54b30e8be_0_65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325" tIns="90325" rIns="90325" bIns="903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l-PL" sz="1400"/>
              <a:t>9</a:t>
            </a:fld>
            <a:endParaRPr sz="14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5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4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png"/><Relationship Id="rId4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.png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2.png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6924" y="1647776"/>
            <a:ext cx="2456724" cy="1381152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5"/>
          <p:cNvSpPr txBox="1">
            <a:spLocks noGrp="1"/>
          </p:cNvSpPr>
          <p:nvPr>
            <p:ph type="subTitle" idx="1"/>
          </p:nvPr>
        </p:nvSpPr>
        <p:spPr>
          <a:xfrm>
            <a:off x="414747" y="2985400"/>
            <a:ext cx="8314500" cy="116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00"/>
              <a:buNone/>
            </a:pPr>
            <a:r>
              <a:rPr lang="pl-PL" sz="1500" b="0">
                <a:solidFill>
                  <a:srgbClr val="434343"/>
                </a:solidFill>
              </a:rPr>
              <a:t>Opracowany przez: Stackhouse i Graf</a:t>
            </a:r>
            <a:endParaRPr sz="1500" b="0">
              <a:solidFill>
                <a:srgbClr val="434343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00"/>
              <a:buNone/>
            </a:pPr>
            <a:r>
              <a:rPr lang="pl-PL" sz="1500">
                <a:solidFill>
                  <a:srgbClr val="434343"/>
                </a:solidFill>
                <a:latin typeface="Gothic A1 Medium"/>
                <a:ea typeface="Gothic A1 Medium"/>
                <a:cs typeface="Gothic A1 Medium"/>
                <a:sym typeface="Gothic A1 Medium"/>
              </a:rPr>
              <a:t>Prezentuje: Tracy Murnan Stackhouse MA, OTR                                     W imieniu:</a:t>
            </a:r>
            <a:endParaRPr sz="1500">
              <a:solidFill>
                <a:srgbClr val="434343"/>
              </a:solidFill>
              <a:latin typeface="Gothic A1 Medium"/>
              <a:ea typeface="Gothic A1 Medium"/>
              <a:cs typeface="Gothic A1 Medium"/>
              <a:sym typeface="Gothic A1 Medium"/>
            </a:endParaRPr>
          </a:p>
          <a:p>
            <a:pPr marL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00"/>
              <a:buNone/>
            </a:pPr>
            <a:r>
              <a:rPr lang="pl-PL" sz="1500" b="0">
                <a:solidFill>
                  <a:srgbClr val="434343"/>
                </a:solidFill>
              </a:rPr>
              <a:t>Developmental FX, Denver, CO                                             Polskiego Stowarzyszenie Terapeutów</a:t>
            </a:r>
            <a:endParaRPr sz="1500" b="0">
              <a:solidFill>
                <a:srgbClr val="434343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00"/>
              <a:buNone/>
            </a:pPr>
            <a:r>
              <a:rPr lang="pl-PL" sz="1500">
                <a:solidFill>
                  <a:srgbClr val="434343"/>
                </a:solidFill>
              </a:rPr>
              <a:t>                                                                                                         </a:t>
            </a:r>
            <a:r>
              <a:rPr lang="pl-PL" sz="1500" b="0">
                <a:solidFill>
                  <a:srgbClr val="434343"/>
                </a:solidFill>
              </a:rPr>
              <a:t>Integracji Sensorycznej </a:t>
            </a:r>
            <a:endParaRPr sz="1500" b="0">
              <a:solidFill>
                <a:srgbClr val="434343"/>
              </a:solidFill>
            </a:endParaRPr>
          </a:p>
        </p:txBody>
      </p:sp>
      <p:sp>
        <p:nvSpPr>
          <p:cNvPr id="71" name="Google Shape;71;p15"/>
          <p:cNvSpPr txBox="1"/>
          <p:nvPr/>
        </p:nvSpPr>
        <p:spPr>
          <a:xfrm>
            <a:off x="684450" y="506475"/>
            <a:ext cx="77751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200">
                <a:latin typeface="Gothic A1"/>
                <a:ea typeface="Gothic A1"/>
                <a:cs typeface="Gothic A1"/>
                <a:sym typeface="Gothic A1"/>
              </a:rPr>
              <a:t>Wprowadzenie do narzędzia SpIRiT:</a:t>
            </a:r>
            <a:endParaRPr sz="2200">
              <a:latin typeface="Gothic A1"/>
              <a:ea typeface="Gothic A1"/>
              <a:cs typeface="Gothic A1"/>
              <a:sym typeface="Gothic A1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200">
                <a:latin typeface="Gothic A1"/>
                <a:ea typeface="Gothic A1"/>
                <a:cs typeface="Gothic A1"/>
                <a:sym typeface="Gothic A1"/>
              </a:rPr>
              <a:t>Rozwinięcie przetwarzania sensoryczno-integracyjnego z kluczowymi funkcjami mózgu odpowiadającymi za zdolność adaptacji</a:t>
            </a:r>
            <a:endParaRPr sz="2200">
              <a:latin typeface="Gothic A1"/>
              <a:ea typeface="Gothic A1"/>
              <a:cs typeface="Gothic A1"/>
              <a:sym typeface="Gothic A1"/>
            </a:endParaRPr>
          </a:p>
        </p:txBody>
      </p:sp>
      <p:pic>
        <p:nvPicPr>
          <p:cNvPr id="72" name="Google Shape;72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28073" y="2088963"/>
            <a:ext cx="1857375" cy="114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4"/>
          <p:cNvSpPr txBox="1">
            <a:spLocks noGrp="1"/>
          </p:cNvSpPr>
          <p:nvPr>
            <p:ph type="title"/>
          </p:nvPr>
        </p:nvSpPr>
        <p:spPr>
          <a:xfrm>
            <a:off x="590213" y="133800"/>
            <a:ext cx="7886700" cy="4581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Podstawowe sieci społeczno-emocjonalne</a:t>
            </a:r>
            <a:endParaRPr/>
          </a:p>
        </p:txBody>
      </p:sp>
      <p:sp>
        <p:nvSpPr>
          <p:cNvPr id="165" name="Google Shape;165;p24"/>
          <p:cNvSpPr txBox="1">
            <a:spLocks noGrp="1"/>
          </p:cNvSpPr>
          <p:nvPr>
            <p:ph type="sldNum" idx="12"/>
          </p:nvPr>
        </p:nvSpPr>
        <p:spPr>
          <a:xfrm>
            <a:off x="4843463" y="3575447"/>
            <a:ext cx="1543200" cy="2055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l-PL"/>
              <a:t>10</a:t>
            </a:fld>
            <a:endParaRPr/>
          </a:p>
        </p:txBody>
      </p:sp>
      <p:pic>
        <p:nvPicPr>
          <p:cNvPr id="166" name="Google Shape;166;p24"/>
          <p:cNvPicPr preferRelativeResize="0"/>
          <p:nvPr/>
        </p:nvPicPr>
        <p:blipFill rotWithShape="1">
          <a:blip r:embed="rId3">
            <a:alphaModFix/>
          </a:blip>
          <a:srcRect t="15611"/>
          <a:stretch/>
        </p:blipFill>
        <p:spPr>
          <a:xfrm>
            <a:off x="137213" y="1010775"/>
            <a:ext cx="4700682" cy="4489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4"/>
          <p:cNvPicPr preferRelativeResize="0"/>
          <p:nvPr/>
        </p:nvPicPr>
        <p:blipFill rotWithShape="1">
          <a:blip r:embed="rId4">
            <a:alphaModFix/>
          </a:blip>
          <a:srcRect t="14461" b="16838"/>
          <a:stretch/>
        </p:blipFill>
        <p:spPr>
          <a:xfrm>
            <a:off x="4564594" y="763894"/>
            <a:ext cx="4282595" cy="38313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5"/>
          <p:cNvSpPr txBox="1">
            <a:spLocks noGrp="1"/>
          </p:cNvSpPr>
          <p:nvPr>
            <p:ph type="sldNum" idx="12"/>
          </p:nvPr>
        </p:nvSpPr>
        <p:spPr>
          <a:xfrm>
            <a:off x="6354343" y="3497413"/>
            <a:ext cx="411600" cy="2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850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11</a:t>
            </a:fld>
            <a:endParaRPr/>
          </a:p>
        </p:txBody>
      </p:sp>
      <p:pic>
        <p:nvPicPr>
          <p:cNvPr id="173" name="Google Shape;173;p25"/>
          <p:cNvPicPr preferRelativeResize="0"/>
          <p:nvPr/>
        </p:nvPicPr>
        <p:blipFill rotWithShape="1">
          <a:blip r:embed="rId3">
            <a:alphaModFix/>
          </a:blip>
          <a:srcRect t="14424" b="17663"/>
          <a:stretch/>
        </p:blipFill>
        <p:spPr>
          <a:xfrm>
            <a:off x="1952250" y="269850"/>
            <a:ext cx="5239500" cy="4747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5"/>
          <p:cNvPicPr preferRelativeResize="0"/>
          <p:nvPr/>
        </p:nvPicPr>
        <p:blipFill rotWithShape="1">
          <a:blip r:embed="rId4">
            <a:alphaModFix/>
          </a:blip>
          <a:srcRect t="18604" b="21262"/>
          <a:stretch/>
        </p:blipFill>
        <p:spPr>
          <a:xfrm>
            <a:off x="228844" y="3048787"/>
            <a:ext cx="2526301" cy="2025559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5"/>
          <p:cNvSpPr txBox="1"/>
          <p:nvPr/>
        </p:nvSpPr>
        <p:spPr>
          <a:xfrm>
            <a:off x="228850" y="176400"/>
            <a:ext cx="30684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100"/>
              <a:t>Sieci neuronowe związane z funkcjami wykonawczymi</a:t>
            </a:r>
            <a:endParaRPr sz="21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6"/>
          <p:cNvSpPr txBox="1">
            <a:spLocks noGrp="1"/>
          </p:cNvSpPr>
          <p:nvPr>
            <p:ph type="title"/>
          </p:nvPr>
        </p:nvSpPr>
        <p:spPr>
          <a:xfrm>
            <a:off x="289325" y="316100"/>
            <a:ext cx="8463600" cy="12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 fontScale="9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3448"/>
              <a:buFont typeface="Calibri"/>
              <a:buNone/>
            </a:pPr>
            <a:r>
              <a:rPr lang="pl-PL" sz="2900">
                <a:solidFill>
                  <a:srgbClr val="434343"/>
                </a:solidFill>
              </a:rPr>
              <a:t>Narzędzie SpIRiT opiera się na neuronaukowym podejściu do integracji sensorycznej… które jest czymś więcej, niż same wrażenia...</a:t>
            </a:r>
            <a:endParaRPr sz="2900">
              <a:solidFill>
                <a:srgbClr val="434343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pl-PL" sz="3000"/>
              <a:t>                     </a:t>
            </a:r>
            <a:endParaRPr sz="3200">
              <a:solidFill>
                <a:schemeClr val="accent4"/>
              </a:solidFill>
            </a:endParaRPr>
          </a:p>
        </p:txBody>
      </p:sp>
      <p:sp>
        <p:nvSpPr>
          <p:cNvPr id="183" name="Google Shape;183;p2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177800" lvl="0" indent="-381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/>
          </a:p>
          <a:p>
            <a:pPr marL="177800" lvl="0" indent="-381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/>
          </a:p>
          <a:p>
            <a:pPr marL="177800" lvl="0" indent="-381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/>
          </a:p>
          <a:p>
            <a:pPr marL="177800" lvl="0" indent="-38100" algn="l" rtl="0">
              <a:lnSpc>
                <a:spcPct val="90000"/>
              </a:lnSpc>
              <a:spcBef>
                <a:spcPts val="800"/>
              </a:spcBef>
              <a:spcAft>
                <a:spcPts val="1200"/>
              </a:spcAft>
              <a:buClr>
                <a:schemeClr val="dk1"/>
              </a:buClr>
              <a:buSzPts val="2100"/>
              <a:buNone/>
            </a:pPr>
            <a:endParaRPr/>
          </a:p>
        </p:txBody>
      </p:sp>
      <p:sp>
        <p:nvSpPr>
          <p:cNvPr id="184" name="Google Shape;184;p26" descr="Image"/>
          <p:cNvSpPr/>
          <p:nvPr/>
        </p:nvSpPr>
        <p:spPr>
          <a:xfrm>
            <a:off x="1259681" y="-108347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26" descr="Image"/>
          <p:cNvSpPr/>
          <p:nvPr/>
        </p:nvSpPr>
        <p:spPr>
          <a:xfrm>
            <a:off x="1259681" y="-108347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26" descr="Image"/>
          <p:cNvSpPr/>
          <p:nvPr/>
        </p:nvSpPr>
        <p:spPr>
          <a:xfrm>
            <a:off x="1259681" y="-108347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26" descr="Image"/>
          <p:cNvSpPr/>
          <p:nvPr/>
        </p:nvSpPr>
        <p:spPr>
          <a:xfrm>
            <a:off x="1259681" y="-108347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26" descr="Image"/>
          <p:cNvSpPr/>
          <p:nvPr/>
        </p:nvSpPr>
        <p:spPr>
          <a:xfrm>
            <a:off x="1259681" y="-108347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26" descr="Image"/>
          <p:cNvSpPr/>
          <p:nvPr/>
        </p:nvSpPr>
        <p:spPr>
          <a:xfrm>
            <a:off x="1259681" y="-108347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26"/>
          <p:cNvSpPr txBox="1"/>
          <p:nvPr/>
        </p:nvSpPr>
        <p:spPr>
          <a:xfrm>
            <a:off x="1943100" y="4857751"/>
            <a:ext cx="60579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© Stackhouse, 2014; Na podstawie pracy Greenspana i Wieder, 1998, 2006 &amp; Ayres 1979, 1988 </a:t>
            </a:r>
            <a:endParaRPr sz="1100"/>
          </a:p>
        </p:txBody>
      </p:sp>
      <p:pic>
        <p:nvPicPr>
          <p:cNvPr id="191" name="Google Shape;191;p26"/>
          <p:cNvPicPr preferRelativeResize="0"/>
          <p:nvPr/>
        </p:nvPicPr>
        <p:blipFill rotWithShape="1">
          <a:blip r:embed="rId3">
            <a:alphaModFix/>
          </a:blip>
          <a:srcRect t="11707" b="10808"/>
          <a:stretch/>
        </p:blipFill>
        <p:spPr>
          <a:xfrm>
            <a:off x="1553850" y="1272028"/>
            <a:ext cx="5530483" cy="3312188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l-PL"/>
              <a:t>12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7"/>
          <p:cNvSpPr txBox="1">
            <a:spLocks noGrp="1"/>
          </p:cNvSpPr>
          <p:nvPr>
            <p:ph type="sldNum" idx="12"/>
          </p:nvPr>
        </p:nvSpPr>
        <p:spPr>
          <a:xfrm>
            <a:off x="6354343" y="3497413"/>
            <a:ext cx="411600" cy="2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850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13</a:t>
            </a:fld>
            <a:endParaRPr/>
          </a:p>
        </p:txBody>
      </p:sp>
      <p:pic>
        <p:nvPicPr>
          <p:cNvPr id="199" name="Google Shape;199;p27"/>
          <p:cNvPicPr preferRelativeResize="0"/>
          <p:nvPr/>
        </p:nvPicPr>
        <p:blipFill rotWithShape="1">
          <a:blip r:embed="rId3">
            <a:alphaModFix/>
          </a:blip>
          <a:srcRect l="7472" t="11214" r="6238" b="6751"/>
          <a:stretch/>
        </p:blipFill>
        <p:spPr>
          <a:xfrm>
            <a:off x="697781" y="569625"/>
            <a:ext cx="7544891" cy="4273725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7"/>
          <p:cNvSpPr txBox="1">
            <a:spLocks noGrp="1"/>
          </p:cNvSpPr>
          <p:nvPr>
            <p:ph type="title"/>
          </p:nvPr>
        </p:nvSpPr>
        <p:spPr>
          <a:xfrm>
            <a:off x="121763" y="53794"/>
            <a:ext cx="9022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700"/>
              <a:buNone/>
            </a:pPr>
            <a:r>
              <a:rPr lang="pl-PL" sz="2500">
                <a:solidFill>
                  <a:schemeClr val="accent2"/>
                </a:solidFill>
              </a:rPr>
              <a:t>Bundy &amp; Lane’s 2020 Zaktualizowane funkcje integracji sensorycznej</a:t>
            </a:r>
            <a:endParaRPr sz="2500">
              <a:solidFill>
                <a:schemeClr val="accent2"/>
              </a:solidFill>
            </a:endParaRPr>
          </a:p>
        </p:txBody>
      </p:sp>
      <p:sp>
        <p:nvSpPr>
          <p:cNvPr id="201" name="Google Shape;201;p27"/>
          <p:cNvSpPr/>
          <p:nvPr/>
        </p:nvSpPr>
        <p:spPr>
          <a:xfrm>
            <a:off x="843806" y="4751794"/>
            <a:ext cx="7463700" cy="2049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B3B3B3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100"/>
              <a:t>Bundy &amp; Lane, 2020:  SI Theory and Practice. (p. 8).  F.A. Davis Company, wykorzystane za zgodą autorów</a:t>
            </a:r>
            <a:endParaRPr sz="1100"/>
          </a:p>
        </p:txBody>
      </p:sp>
      <p:pic>
        <p:nvPicPr>
          <p:cNvPr id="202" name="Google Shape;202;p27"/>
          <p:cNvPicPr preferRelativeResize="0"/>
          <p:nvPr/>
        </p:nvPicPr>
        <p:blipFill rotWithShape="1">
          <a:blip r:embed="rId3">
            <a:alphaModFix/>
          </a:blip>
          <a:srcRect l="7472" t="11214" r="6238" b="6751"/>
          <a:stretch/>
        </p:blipFill>
        <p:spPr>
          <a:xfrm rot="-5400000">
            <a:off x="812079" y="683925"/>
            <a:ext cx="7544891" cy="4273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13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1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08768" y="571558"/>
            <a:ext cx="5875051" cy="4102144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28"/>
          <p:cNvSpPr txBox="1">
            <a:spLocks noGrp="1"/>
          </p:cNvSpPr>
          <p:nvPr>
            <p:ph type="title"/>
          </p:nvPr>
        </p:nvSpPr>
        <p:spPr>
          <a:xfrm>
            <a:off x="271706" y="0"/>
            <a:ext cx="8425500" cy="6918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600">
                <a:solidFill>
                  <a:schemeClr val="accent2"/>
                </a:solidFill>
                <a:latin typeface="Gothic A1"/>
                <a:ea typeface="Gothic A1"/>
                <a:cs typeface="Gothic A1"/>
                <a:sym typeface="Gothic A1"/>
              </a:rPr>
              <a:t>Funkcje sensoryczno-integracyjne ~ à la </a:t>
            </a:r>
            <a:r>
              <a:rPr lang="pl-PL" sz="2300">
                <a:solidFill>
                  <a:srgbClr val="434343"/>
                </a:solidFill>
              </a:rPr>
              <a:t>SPIRiT</a:t>
            </a:r>
            <a:endParaRPr sz="2300">
              <a:solidFill>
                <a:srgbClr val="434343"/>
              </a:solidFill>
            </a:endParaRPr>
          </a:p>
        </p:txBody>
      </p:sp>
      <p:sp>
        <p:nvSpPr>
          <p:cNvPr id="210" name="Google Shape;210;p2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l-PL"/>
              <a:t>14</a:t>
            </a:fld>
            <a:endParaRPr/>
          </a:p>
        </p:txBody>
      </p:sp>
      <p:sp>
        <p:nvSpPr>
          <p:cNvPr id="211" name="Google Shape;211;p28"/>
          <p:cNvSpPr txBox="1"/>
          <p:nvPr/>
        </p:nvSpPr>
        <p:spPr>
          <a:xfrm>
            <a:off x="199238" y="4730850"/>
            <a:ext cx="28194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900">
                <a:solidFill>
                  <a:schemeClr val="dk2"/>
                </a:solidFill>
                <a:latin typeface="Gothic A1"/>
                <a:ea typeface="Gothic A1"/>
                <a:cs typeface="Gothic A1"/>
                <a:sym typeface="Gothic A1"/>
              </a:rPr>
              <a:t>na podstawie Bundy and Lane, 2020</a:t>
            </a:r>
            <a:endParaRPr sz="900">
              <a:solidFill>
                <a:schemeClr val="dk2"/>
              </a:solidFill>
              <a:latin typeface="Gothic A1"/>
              <a:ea typeface="Gothic A1"/>
              <a:cs typeface="Gothic A1"/>
              <a:sym typeface="Gothic A1"/>
            </a:endParaRPr>
          </a:p>
        </p:txBody>
      </p:sp>
      <p:pic>
        <p:nvPicPr>
          <p:cNvPr id="212" name="Google Shape;212;p28"/>
          <p:cNvPicPr preferRelativeResize="0"/>
          <p:nvPr/>
        </p:nvPicPr>
        <p:blipFill rotWithShape="1">
          <a:blip r:embed="rId4">
            <a:alphaModFix/>
          </a:blip>
          <a:srcRect l="7844" t="9398" r="6237" b="6757"/>
          <a:stretch/>
        </p:blipFill>
        <p:spPr>
          <a:xfrm rot="-5399991">
            <a:off x="-210655" y="1496119"/>
            <a:ext cx="3114631" cy="227964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3" name="Google Shape;213;p28"/>
          <p:cNvCxnSpPr/>
          <p:nvPr/>
        </p:nvCxnSpPr>
        <p:spPr>
          <a:xfrm rot="10800000" flipH="1">
            <a:off x="2317050" y="2564100"/>
            <a:ext cx="298500" cy="15300"/>
          </a:xfrm>
          <a:prstGeom prst="straightConnector1">
            <a:avLst/>
          </a:prstGeom>
          <a:noFill/>
          <a:ln w="114300" cap="flat" cmpd="sng">
            <a:solidFill>
              <a:schemeClr val="accent5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214" name="Google Shape;214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677012" y="4615275"/>
            <a:ext cx="425532" cy="425813"/>
          </a:xfrm>
          <a:prstGeom prst="rect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l-PL"/>
              <a:t>15</a:t>
            </a:fld>
            <a:endParaRPr/>
          </a:p>
        </p:txBody>
      </p:sp>
      <p:sp>
        <p:nvSpPr>
          <p:cNvPr id="221" name="Google Shape;221;p29"/>
          <p:cNvSpPr txBox="1"/>
          <p:nvPr/>
        </p:nvSpPr>
        <p:spPr>
          <a:xfrm>
            <a:off x="308288" y="146756"/>
            <a:ext cx="7886700" cy="4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600">
                <a:solidFill>
                  <a:schemeClr val="accent2"/>
                </a:solidFill>
                <a:latin typeface="Gothic A1"/>
                <a:ea typeface="Gothic A1"/>
                <a:cs typeface="Gothic A1"/>
                <a:sym typeface="Gothic A1"/>
              </a:rPr>
              <a:t>Funkcje afektywno-integracyjne ~ à la </a:t>
            </a:r>
            <a:r>
              <a:rPr lang="pl-PL" sz="2300">
                <a:solidFill>
                  <a:srgbClr val="434343"/>
                </a:solidFill>
                <a:latin typeface="Gothic A1 ExtraBold"/>
                <a:ea typeface="Gothic A1 ExtraBold"/>
                <a:cs typeface="Gothic A1 ExtraBold"/>
                <a:sym typeface="Gothic A1 ExtraBold"/>
              </a:rPr>
              <a:t>SPIRiT</a:t>
            </a:r>
            <a:endParaRPr sz="2300">
              <a:solidFill>
                <a:srgbClr val="434343"/>
              </a:solidFill>
              <a:latin typeface="Gothic A1 ExtraBold"/>
              <a:ea typeface="Gothic A1 ExtraBold"/>
              <a:cs typeface="Gothic A1 ExtraBold"/>
              <a:sym typeface="Gothic A1 ExtraBold"/>
            </a:endParaRPr>
          </a:p>
        </p:txBody>
      </p:sp>
      <p:pic>
        <p:nvPicPr>
          <p:cNvPr id="222" name="Google Shape;22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9381" y="596072"/>
            <a:ext cx="5877296" cy="4099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0"/>
          <p:cNvSpPr txBox="1">
            <a:spLocks noGrp="1"/>
          </p:cNvSpPr>
          <p:nvPr>
            <p:ph type="title"/>
          </p:nvPr>
        </p:nvSpPr>
        <p:spPr>
          <a:xfrm>
            <a:off x="596194" y="872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600">
                <a:solidFill>
                  <a:schemeClr val="accent2"/>
                </a:solidFill>
                <a:latin typeface="Gothic A1"/>
                <a:ea typeface="Gothic A1"/>
                <a:cs typeface="Gothic A1"/>
                <a:sym typeface="Gothic A1"/>
              </a:rPr>
              <a:t>Funkcje motoryczno-integracyjne ~ à la </a:t>
            </a:r>
            <a:r>
              <a:rPr lang="pl-PL" sz="2300">
                <a:solidFill>
                  <a:srgbClr val="434343"/>
                </a:solidFill>
              </a:rPr>
              <a:t>SPIRiT</a:t>
            </a:r>
            <a:endParaRPr sz="230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3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l-PL"/>
              <a:t>16</a:t>
            </a:fld>
            <a:endParaRPr/>
          </a:p>
        </p:txBody>
      </p:sp>
      <p:pic>
        <p:nvPicPr>
          <p:cNvPr id="230" name="Google Shape;23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5219" y="715378"/>
            <a:ext cx="5877296" cy="40518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1"/>
          <p:cNvSpPr txBox="1">
            <a:spLocks noGrp="1"/>
          </p:cNvSpPr>
          <p:nvPr>
            <p:ph type="title"/>
          </p:nvPr>
        </p:nvSpPr>
        <p:spPr>
          <a:xfrm>
            <a:off x="289325" y="316100"/>
            <a:ext cx="8463600" cy="12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rPr lang="pl-PL" sz="2900">
                <a:solidFill>
                  <a:srgbClr val="434343"/>
                </a:solidFill>
              </a:rPr>
              <a:t>S-A-M wywodzi się z pracy Greenspana</a:t>
            </a:r>
            <a:endParaRPr sz="2900">
              <a:solidFill>
                <a:srgbClr val="434343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rPr lang="pl-PL" sz="3000"/>
              <a:t>                     </a:t>
            </a:r>
            <a:endParaRPr sz="3200">
              <a:solidFill>
                <a:schemeClr val="accent4"/>
              </a:solidFill>
            </a:endParaRPr>
          </a:p>
        </p:txBody>
      </p:sp>
      <p:sp>
        <p:nvSpPr>
          <p:cNvPr id="238" name="Google Shape;238;p3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177800" lvl="0" indent="-381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/>
          </a:p>
          <a:p>
            <a:pPr marL="177800" lvl="0" indent="-381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/>
          </a:p>
          <a:p>
            <a:pPr marL="177800" lvl="0" indent="-381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/>
          </a:p>
          <a:p>
            <a:pPr marL="177800" lvl="0" indent="-38100" algn="l" rtl="0">
              <a:lnSpc>
                <a:spcPct val="90000"/>
              </a:lnSpc>
              <a:spcBef>
                <a:spcPts val="800"/>
              </a:spcBef>
              <a:spcAft>
                <a:spcPts val="1200"/>
              </a:spcAft>
              <a:buClr>
                <a:schemeClr val="dk1"/>
              </a:buClr>
              <a:buSzPts val="2100"/>
              <a:buNone/>
            </a:pPr>
            <a:endParaRPr/>
          </a:p>
        </p:txBody>
      </p:sp>
      <p:sp>
        <p:nvSpPr>
          <p:cNvPr id="239" name="Google Shape;239;p31" descr="Image"/>
          <p:cNvSpPr/>
          <p:nvPr/>
        </p:nvSpPr>
        <p:spPr>
          <a:xfrm>
            <a:off x="1259681" y="-108347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31" descr="Image"/>
          <p:cNvSpPr/>
          <p:nvPr/>
        </p:nvSpPr>
        <p:spPr>
          <a:xfrm>
            <a:off x="1259681" y="-108347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31" descr="Image"/>
          <p:cNvSpPr/>
          <p:nvPr/>
        </p:nvSpPr>
        <p:spPr>
          <a:xfrm>
            <a:off x="1259681" y="-108347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31" descr="Image"/>
          <p:cNvSpPr/>
          <p:nvPr/>
        </p:nvSpPr>
        <p:spPr>
          <a:xfrm>
            <a:off x="1259681" y="-108347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31" descr="Image"/>
          <p:cNvSpPr/>
          <p:nvPr/>
        </p:nvSpPr>
        <p:spPr>
          <a:xfrm>
            <a:off x="1259681" y="-108347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31" descr="Image"/>
          <p:cNvSpPr/>
          <p:nvPr/>
        </p:nvSpPr>
        <p:spPr>
          <a:xfrm>
            <a:off x="1259681" y="-108347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31"/>
          <p:cNvSpPr txBox="1"/>
          <p:nvPr/>
        </p:nvSpPr>
        <p:spPr>
          <a:xfrm>
            <a:off x="1943100" y="4857751"/>
            <a:ext cx="60579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© Stackhouse, 2014; Na podstawie pracy Greenspana i Wieder, 1998, 2006 &amp; Ayres 1979, 1988 </a:t>
            </a:r>
            <a:endParaRPr sz="1100"/>
          </a:p>
        </p:txBody>
      </p:sp>
      <p:pic>
        <p:nvPicPr>
          <p:cNvPr id="246" name="Google Shape;246;p31"/>
          <p:cNvPicPr preferRelativeResize="0"/>
          <p:nvPr/>
        </p:nvPicPr>
        <p:blipFill rotWithShape="1">
          <a:blip r:embed="rId3">
            <a:alphaModFix/>
          </a:blip>
          <a:srcRect t="11707" b="10808"/>
          <a:stretch/>
        </p:blipFill>
        <p:spPr>
          <a:xfrm>
            <a:off x="1553850" y="1272028"/>
            <a:ext cx="5530483" cy="3312188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3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l-PL"/>
              <a:t>17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2" name="Google Shape;252;p32"/>
          <p:cNvGrpSpPr/>
          <p:nvPr/>
        </p:nvGrpSpPr>
        <p:grpSpPr>
          <a:xfrm>
            <a:off x="1545458" y="1200150"/>
            <a:ext cx="6075251" cy="3429000"/>
            <a:chOff x="308011" y="0"/>
            <a:chExt cx="8100335" cy="4572000"/>
          </a:xfrm>
        </p:grpSpPr>
        <p:sp>
          <p:nvSpPr>
            <p:cNvPr id="253" name="Google Shape;253;p32"/>
            <p:cNvSpPr/>
            <p:nvPr/>
          </p:nvSpPr>
          <p:spPr>
            <a:xfrm>
              <a:off x="308011" y="0"/>
              <a:ext cx="7315200" cy="4572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quadBezTo>
                    <a:pt x="20000" y="40000"/>
                    <a:pt x="101250" y="15000"/>
                  </a:quadBezTo>
                  <a:lnTo>
                    <a:pt x="100194" y="0"/>
                  </a:lnTo>
                  <a:lnTo>
                    <a:pt x="120000" y="24000"/>
                  </a:lnTo>
                  <a:lnTo>
                    <a:pt x="104419" y="60000"/>
                  </a:lnTo>
                  <a:lnTo>
                    <a:pt x="103363" y="45000"/>
                  </a:lnTo>
                  <a:quadBezTo>
                    <a:pt x="30000" y="55000"/>
                    <a:pt x="0" y="120000"/>
                  </a:quadBezTo>
                  <a:close/>
                </a:path>
              </a:pathLst>
            </a:custGeom>
            <a:solidFill>
              <a:srgbClr val="F7CAAC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32"/>
            <p:cNvSpPr/>
            <p:nvPr/>
          </p:nvSpPr>
          <p:spPr>
            <a:xfrm>
              <a:off x="1007418" y="3399739"/>
              <a:ext cx="168300" cy="168300"/>
            </a:xfrm>
            <a:prstGeom prst="ellipse">
              <a:avLst/>
            </a:prstGeom>
            <a:solidFill>
              <a:srgbClr val="599BD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32"/>
            <p:cNvSpPr/>
            <p:nvPr/>
          </p:nvSpPr>
          <p:spPr>
            <a:xfrm>
              <a:off x="557563" y="3483864"/>
              <a:ext cx="1822500" cy="108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32"/>
            <p:cNvSpPr txBox="1"/>
            <p:nvPr/>
          </p:nvSpPr>
          <p:spPr>
            <a:xfrm>
              <a:off x="557563" y="3483864"/>
              <a:ext cx="1822500" cy="108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6875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l-PL" sz="15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Regulacja</a:t>
              </a:r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" name="Google Shape;257;p32"/>
            <p:cNvSpPr/>
            <p:nvPr/>
          </p:nvSpPr>
          <p:spPr>
            <a:xfrm>
              <a:off x="1918160" y="2524658"/>
              <a:ext cx="263400" cy="263400"/>
            </a:xfrm>
            <a:prstGeom prst="ellipse">
              <a:avLst/>
            </a:prstGeom>
            <a:solidFill>
              <a:srgbClr val="599BD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32"/>
            <p:cNvSpPr/>
            <p:nvPr/>
          </p:nvSpPr>
          <p:spPr>
            <a:xfrm>
              <a:off x="1181617" y="2859718"/>
              <a:ext cx="2463900" cy="75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32"/>
            <p:cNvSpPr txBox="1"/>
            <p:nvPr/>
          </p:nvSpPr>
          <p:spPr>
            <a:xfrm>
              <a:off x="1181617" y="2859718"/>
              <a:ext cx="2463900" cy="75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465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l-PL" sz="15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Zaangażowanie</a:t>
              </a:r>
              <a:endParaRPr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32"/>
            <p:cNvSpPr/>
            <p:nvPr/>
          </p:nvSpPr>
          <p:spPr>
            <a:xfrm>
              <a:off x="3088592" y="1826971"/>
              <a:ext cx="351000" cy="351000"/>
            </a:xfrm>
            <a:prstGeom prst="ellipse">
              <a:avLst/>
            </a:prstGeom>
            <a:solidFill>
              <a:srgbClr val="599BD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32"/>
            <p:cNvSpPr/>
            <p:nvPr/>
          </p:nvSpPr>
          <p:spPr>
            <a:xfrm>
              <a:off x="2654216" y="2232271"/>
              <a:ext cx="1982700" cy="474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32"/>
            <p:cNvSpPr txBox="1"/>
            <p:nvPr/>
          </p:nvSpPr>
          <p:spPr>
            <a:xfrm>
              <a:off x="2654216" y="2232271"/>
              <a:ext cx="1982700" cy="474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955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l-PL" sz="15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Wzajemność</a:t>
              </a:r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32"/>
            <p:cNvSpPr/>
            <p:nvPr/>
          </p:nvSpPr>
          <p:spPr>
            <a:xfrm>
              <a:off x="4449219" y="1281988"/>
              <a:ext cx="453600" cy="453600"/>
            </a:xfrm>
            <a:prstGeom prst="ellipse">
              <a:avLst/>
            </a:prstGeom>
            <a:solidFill>
              <a:srgbClr val="599BD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32"/>
            <p:cNvSpPr/>
            <p:nvPr/>
          </p:nvSpPr>
          <p:spPr>
            <a:xfrm>
              <a:off x="4483293" y="1770437"/>
              <a:ext cx="1463100" cy="69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2"/>
            <p:cNvSpPr txBox="1"/>
            <p:nvPr/>
          </p:nvSpPr>
          <p:spPr>
            <a:xfrm>
              <a:off x="4483293" y="1770437"/>
              <a:ext cx="1463100" cy="69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0225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l-PL" sz="15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Rozwiązywanie problemów</a:t>
              </a:r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" name="Google Shape;266;p32"/>
            <p:cNvSpPr/>
            <p:nvPr/>
          </p:nvSpPr>
          <p:spPr>
            <a:xfrm>
              <a:off x="5850080" y="918057"/>
              <a:ext cx="577800" cy="577800"/>
            </a:xfrm>
            <a:prstGeom prst="ellipse">
              <a:avLst/>
            </a:prstGeom>
            <a:solidFill>
              <a:srgbClr val="599BD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32"/>
            <p:cNvSpPr/>
            <p:nvPr/>
          </p:nvSpPr>
          <p:spPr>
            <a:xfrm>
              <a:off x="5714646" y="1385537"/>
              <a:ext cx="2693700" cy="127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2"/>
            <p:cNvSpPr txBox="1"/>
            <p:nvPr/>
          </p:nvSpPr>
          <p:spPr>
            <a:xfrm>
              <a:off x="5714646" y="1385537"/>
              <a:ext cx="2693700" cy="127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965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l-PL" sz="15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Reprezentacja/  Myślenie symboliczne</a:t>
              </a:r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9" name="Google Shape;269;p32"/>
          <p:cNvSpPr/>
          <p:nvPr/>
        </p:nvSpPr>
        <p:spPr>
          <a:xfrm rot="1166494">
            <a:off x="1439415" y="1345182"/>
            <a:ext cx="2489445" cy="919416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rgbClr val="92D05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Wsparte rozwojem neuronalnym</a:t>
            </a:r>
            <a:endParaRPr sz="1100"/>
          </a:p>
        </p:txBody>
      </p:sp>
      <p:sp>
        <p:nvSpPr>
          <p:cNvPr id="270" name="Google Shape;270;p32"/>
          <p:cNvSpPr txBox="1"/>
          <p:nvPr/>
        </p:nvSpPr>
        <p:spPr>
          <a:xfrm>
            <a:off x="1943100" y="4857751"/>
            <a:ext cx="6057900" cy="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Zaadaptowane na podstawie pracy Greenspana i Wieder, 1998, 2006 &amp; Ayres 1979, 1988</a:t>
            </a:r>
            <a:endParaRPr sz="1100"/>
          </a:p>
        </p:txBody>
      </p:sp>
      <p:pic>
        <p:nvPicPr>
          <p:cNvPr id="271" name="Google Shape;271;p32"/>
          <p:cNvPicPr preferRelativeResize="0"/>
          <p:nvPr/>
        </p:nvPicPr>
        <p:blipFill rotWithShape="1">
          <a:blip r:embed="rId3">
            <a:alphaModFix/>
          </a:blip>
          <a:srcRect b="47747"/>
          <a:stretch/>
        </p:blipFill>
        <p:spPr>
          <a:xfrm>
            <a:off x="3918094" y="3565181"/>
            <a:ext cx="2031600" cy="82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32"/>
          <p:cNvPicPr preferRelativeResize="0"/>
          <p:nvPr/>
        </p:nvPicPr>
        <p:blipFill rotWithShape="1">
          <a:blip r:embed="rId4">
            <a:alphaModFix/>
          </a:blip>
          <a:srcRect r="3428" b="4607"/>
          <a:stretch/>
        </p:blipFill>
        <p:spPr>
          <a:xfrm>
            <a:off x="1161275" y="-229550"/>
            <a:ext cx="6972624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3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l-PL"/>
              <a:t>18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0238" y="-86719"/>
            <a:ext cx="6589051" cy="5143496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33"/>
          <p:cNvSpPr txBox="1"/>
          <p:nvPr/>
        </p:nvSpPr>
        <p:spPr>
          <a:xfrm>
            <a:off x="436913" y="4727269"/>
            <a:ext cx="27975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800">
                <a:latin typeface="Gothic A1"/>
                <a:ea typeface="Gothic A1"/>
                <a:cs typeface="Gothic A1"/>
                <a:sym typeface="Gothic A1"/>
              </a:rPr>
              <a:t>Greenspan &amp; Wieder, 1998</a:t>
            </a:r>
            <a:endParaRPr sz="800">
              <a:latin typeface="Gothic A1"/>
              <a:ea typeface="Gothic A1"/>
              <a:cs typeface="Gothic A1"/>
              <a:sym typeface="Gothic A1"/>
            </a:endParaRPr>
          </a:p>
        </p:txBody>
      </p:sp>
      <p:sp>
        <p:nvSpPr>
          <p:cNvPr id="281" name="Google Shape;281;p33"/>
          <p:cNvSpPr txBox="1">
            <a:spLocks noGrp="1"/>
          </p:cNvSpPr>
          <p:nvPr>
            <p:ph type="sldNum" idx="12"/>
          </p:nvPr>
        </p:nvSpPr>
        <p:spPr>
          <a:xfrm>
            <a:off x="6416639" y="4651781"/>
            <a:ext cx="2526300" cy="40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19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82487" y="381525"/>
            <a:ext cx="4027108" cy="75009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0" name="Google Shape;80;p16"/>
          <p:cNvGraphicFramePr/>
          <p:nvPr/>
        </p:nvGraphicFramePr>
        <p:xfrm>
          <a:off x="2191031" y="1374131"/>
          <a:ext cx="4457150" cy="217170"/>
        </p:xfrm>
        <a:graphic>
          <a:graphicData uri="http://schemas.openxmlformats.org/drawingml/2006/table">
            <a:tbl>
              <a:tblPr>
                <a:noFill/>
                <a:tableStyleId>{A251BD58-DD5E-4D66-8EE5-41E692561647}</a:tableStyleId>
              </a:tblPr>
              <a:tblGrid>
                <a:gridCol w="778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7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4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43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357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781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09550">
                <a:tc gridSpan="6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b="1">
                        <a:solidFill>
                          <a:srgbClr val="FFFFFF"/>
                        </a:solidFill>
                      </a:endParaRPr>
                    </a:p>
                  </a:txBody>
                  <a:tcPr marL="47625" marR="47625" marT="47625" marB="47625">
                    <a:lnL w="12700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3C47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1" name="Google Shape;81;p16"/>
          <p:cNvGraphicFramePr/>
          <p:nvPr/>
        </p:nvGraphicFramePr>
        <p:xfrm>
          <a:off x="2307713" y="4515938"/>
          <a:ext cx="4457150" cy="217170"/>
        </p:xfrm>
        <a:graphic>
          <a:graphicData uri="http://schemas.openxmlformats.org/drawingml/2006/table">
            <a:tbl>
              <a:tblPr>
                <a:noFill/>
                <a:tableStyleId>{A251BD58-DD5E-4D66-8EE5-41E692561647}</a:tableStyleId>
              </a:tblPr>
              <a:tblGrid>
                <a:gridCol w="778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7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4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43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357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781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09550">
                <a:tc gridSpan="6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b="1">
                        <a:solidFill>
                          <a:srgbClr val="FFFFFF"/>
                        </a:solidFill>
                      </a:endParaRPr>
                    </a:p>
                  </a:txBody>
                  <a:tcPr marL="47625" marR="47625" marT="47625" marB="47625">
                    <a:lnL w="12700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3C47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2" name="Google Shape;82;p16"/>
          <p:cNvSpPr txBox="1"/>
          <p:nvPr/>
        </p:nvSpPr>
        <p:spPr>
          <a:xfrm>
            <a:off x="2343431" y="1801959"/>
            <a:ext cx="4304700" cy="20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dirty="0">
              <a:solidFill>
                <a:srgbClr val="523182"/>
              </a:solidFill>
              <a:highlight>
                <a:srgbClr val="FFFFFF"/>
              </a:highlight>
              <a:latin typeface="Gothic A1 Medium"/>
              <a:ea typeface="Gothic A1 Medium"/>
              <a:cs typeface="Gothic A1 Medium"/>
              <a:sym typeface="Gothic A1 Medium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dirty="0">
              <a:highlight>
                <a:srgbClr val="FFFFFF"/>
              </a:highlight>
              <a:latin typeface="Gothic A1 Medium"/>
              <a:ea typeface="Gothic A1 Medium"/>
              <a:cs typeface="Gothic A1 Medium"/>
              <a:sym typeface="Gothic A1 Medium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700" dirty="0">
                <a:highlight>
                  <a:srgbClr val="FFFFFF"/>
                </a:highlight>
                <a:latin typeface="Poppins"/>
                <a:ea typeface="Poppins"/>
                <a:cs typeface="Poppins"/>
                <a:sym typeface="Poppins"/>
              </a:rPr>
              <a:t>Naszą misją jest przygotowanie dzieci z różnicami rozwojowymi do dobrej przyszłości i życia z poczuciem przynależności i zaangażowania za sprawą </a:t>
            </a:r>
            <a:endParaRPr sz="1700" dirty="0">
              <a:highlight>
                <a:srgbClr val="FFFFFF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700" dirty="0">
                <a:highlight>
                  <a:srgbClr val="FFFFFF"/>
                </a:highlight>
                <a:latin typeface="Poppins"/>
                <a:ea typeface="Poppins"/>
                <a:cs typeface="Poppins"/>
                <a:sym typeface="Poppins"/>
              </a:rPr>
              <a:t>innowacyjnych programów</a:t>
            </a:r>
            <a:endParaRPr sz="1700" dirty="0">
              <a:highlight>
                <a:srgbClr val="FFFFFF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700" dirty="0">
                <a:highlight>
                  <a:srgbClr val="FFFFFF"/>
                </a:highlight>
                <a:latin typeface="Poppins"/>
                <a:ea typeface="Poppins"/>
                <a:cs typeface="Poppins"/>
                <a:sym typeface="Poppins"/>
              </a:rPr>
              <a:t> skierowanych do nich, a także ich rodzin, terapeutów i nauczycieli, prowadzonych w Kolorado i na całym świecie.</a:t>
            </a:r>
            <a:endParaRPr sz="1700" dirty="0">
              <a:highlight>
                <a:srgbClr val="FFFFFF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00" i="1" dirty="0">
              <a:latin typeface="Gothic A1 Medium"/>
              <a:ea typeface="Gothic A1 Medium"/>
              <a:cs typeface="Gothic A1 Medium"/>
              <a:sym typeface="Gothic A1 Medium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800" i="1" dirty="0">
                <a:latin typeface="Poppins Light"/>
                <a:ea typeface="Poppins Light"/>
                <a:cs typeface="Poppins Light"/>
                <a:sym typeface="Poppins Light"/>
              </a:rPr>
              <a:t>organizacja non-profit</a:t>
            </a:r>
            <a:endParaRPr sz="800" i="1" dirty="0"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800" dirty="0" err="1">
                <a:latin typeface="Poppins Light"/>
                <a:ea typeface="Poppins Light"/>
                <a:cs typeface="Poppins Light"/>
                <a:sym typeface="Poppins Light"/>
              </a:rPr>
              <a:t>www.developmentalfx.org</a:t>
            </a:r>
            <a:r>
              <a:rPr lang="pl-PL" sz="800" dirty="0">
                <a:latin typeface="Poppins Light"/>
                <a:ea typeface="Poppins Light"/>
                <a:cs typeface="Poppins Light"/>
                <a:sym typeface="Poppins Light"/>
              </a:rPr>
              <a:t> | 7770 East </a:t>
            </a:r>
            <a:r>
              <a:rPr lang="pl-PL" sz="800" dirty="0" err="1">
                <a:latin typeface="Poppins Light"/>
                <a:ea typeface="Poppins Light"/>
                <a:cs typeface="Poppins Light"/>
                <a:sym typeface="Poppins Light"/>
              </a:rPr>
              <a:t>Iliff</a:t>
            </a:r>
            <a:r>
              <a:rPr lang="pl-PL" sz="800" dirty="0"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pl-PL" sz="800" dirty="0" err="1">
                <a:latin typeface="Poppins Light"/>
                <a:ea typeface="Poppins Light"/>
                <a:cs typeface="Poppins Light"/>
                <a:sym typeface="Poppins Light"/>
              </a:rPr>
              <a:t>Avenue</a:t>
            </a:r>
            <a:r>
              <a:rPr lang="pl-PL" sz="800" dirty="0">
                <a:latin typeface="Poppins Light"/>
                <a:ea typeface="Poppins Light"/>
                <a:cs typeface="Poppins Light"/>
                <a:sym typeface="Poppins Light"/>
              </a:rPr>
              <a:t> Suite C, Denver, Colorado 80231</a:t>
            </a:r>
            <a:endParaRPr sz="800" dirty="0"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800" dirty="0">
                <a:latin typeface="Poppins Light"/>
                <a:ea typeface="Poppins Light"/>
                <a:cs typeface="Poppins Light"/>
                <a:sym typeface="Poppins Light"/>
              </a:rPr>
              <a:t>Tel.: 303-333-8360 | Faks :303-333-8380</a:t>
            </a:r>
            <a:endParaRPr sz="2000" dirty="0">
              <a:highlight>
                <a:srgbClr val="FFFFFF"/>
              </a:highlight>
              <a:latin typeface="Poppins Light"/>
              <a:ea typeface="Poppins Light"/>
              <a:cs typeface="Poppins Light"/>
              <a:sym typeface="Poppins Ligh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34"/>
          <p:cNvSpPr txBox="1"/>
          <p:nvPr/>
        </p:nvSpPr>
        <p:spPr>
          <a:xfrm>
            <a:off x="1314450" y="171451"/>
            <a:ext cx="3828900" cy="7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10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Pediatric Clinical Reasoning Flow for the SpIRiT, ©Stackhouse 2016</a:t>
            </a:r>
            <a:endParaRPr sz="1400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p34"/>
          <p:cNvSpPr txBox="1"/>
          <p:nvPr/>
        </p:nvSpPr>
        <p:spPr>
          <a:xfrm>
            <a:off x="3200400" y="3458423"/>
            <a:ext cx="228600" cy="14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500" b="1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rPr>
              <a:t>JRC+A</a:t>
            </a:r>
            <a:endParaRPr sz="11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500" b="1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rPr>
              <a:t>R</a:t>
            </a:r>
            <a:endParaRPr sz="15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34"/>
          <p:cNvSpPr/>
          <p:nvPr/>
        </p:nvSpPr>
        <p:spPr>
          <a:xfrm>
            <a:off x="6343650" y="2286001"/>
            <a:ext cx="1206900" cy="5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1" name="Google Shape;291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7094" y="-271387"/>
            <a:ext cx="7309238" cy="5414886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34"/>
          <p:cNvSpPr txBox="1"/>
          <p:nvPr/>
        </p:nvSpPr>
        <p:spPr>
          <a:xfrm>
            <a:off x="81788" y="4912594"/>
            <a:ext cx="3828900" cy="5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800">
                <a:solidFill>
                  <a:schemeClr val="dk2"/>
                </a:solidFill>
                <a:latin typeface="Gothic A1 Light"/>
                <a:ea typeface="Gothic A1 Light"/>
                <a:cs typeface="Gothic A1 Light"/>
                <a:sym typeface="Gothic A1 Light"/>
              </a:rPr>
              <a:t>Zaadaptowane na podstawie pracy Greenspana i Wieder, 1998, 2006 &amp; Ayres 1979, 1988</a:t>
            </a:r>
            <a:endParaRPr sz="900">
              <a:solidFill>
                <a:schemeClr val="dk2"/>
              </a:solidFill>
              <a:latin typeface="Gothic A1 Light"/>
              <a:ea typeface="Gothic A1 Light"/>
              <a:cs typeface="Gothic A1 Light"/>
              <a:sym typeface="Gothic A1 Light"/>
            </a:endParaRPr>
          </a:p>
        </p:txBody>
      </p:sp>
      <p:pic>
        <p:nvPicPr>
          <p:cNvPr id="293" name="Google Shape;293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788" y="113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Google Shape;298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000" y="-281850"/>
            <a:ext cx="7907818" cy="5425352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35"/>
          <p:cNvSpPr txBox="1">
            <a:spLocks noGrp="1"/>
          </p:cNvSpPr>
          <p:nvPr>
            <p:ph type="sldNum" idx="12"/>
          </p:nvPr>
        </p:nvSpPr>
        <p:spPr>
          <a:xfrm>
            <a:off x="6354343" y="3497413"/>
            <a:ext cx="411600" cy="2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850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21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6929931" cy="4838704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36"/>
          <p:cNvSpPr txBox="1">
            <a:spLocks noGrp="1"/>
          </p:cNvSpPr>
          <p:nvPr>
            <p:ph type="sldNum" idx="12"/>
          </p:nvPr>
        </p:nvSpPr>
        <p:spPr>
          <a:xfrm>
            <a:off x="6354343" y="3497413"/>
            <a:ext cx="411600" cy="2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850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22</a:t>
            </a:fld>
            <a:endParaRPr/>
          </a:p>
        </p:txBody>
      </p:sp>
      <p:pic>
        <p:nvPicPr>
          <p:cNvPr id="306" name="Google Shape;306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77012" y="4615275"/>
            <a:ext cx="425532" cy="425813"/>
          </a:xfrm>
          <a:prstGeom prst="rect">
            <a:avLst/>
          </a:prstGeom>
          <a:noFill/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07" name="Google Shape;307;p36"/>
          <p:cNvSpPr txBox="1"/>
          <p:nvPr/>
        </p:nvSpPr>
        <p:spPr>
          <a:xfrm>
            <a:off x="218663" y="4721306"/>
            <a:ext cx="25263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800">
                <a:latin typeface="Gothic A1"/>
                <a:ea typeface="Gothic A1"/>
                <a:cs typeface="Gothic A1"/>
                <a:sym typeface="Gothic A1"/>
              </a:rPr>
              <a:t>na podstawie Grady, Gilfoyle &amp; Moore</a:t>
            </a:r>
            <a:endParaRPr sz="800">
              <a:latin typeface="Gothic A1"/>
              <a:ea typeface="Gothic A1"/>
              <a:cs typeface="Gothic A1"/>
              <a:sym typeface="Gothic A1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37"/>
          <p:cNvSpPr txBox="1">
            <a:spLocks noGrp="1"/>
          </p:cNvSpPr>
          <p:nvPr>
            <p:ph type="title"/>
          </p:nvPr>
        </p:nvSpPr>
        <p:spPr>
          <a:xfrm>
            <a:off x="289325" y="316100"/>
            <a:ext cx="8463600" cy="12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rPr lang="pl-PL" sz="2900">
                <a:solidFill>
                  <a:srgbClr val="434343"/>
                </a:solidFill>
              </a:rPr>
              <a:t>S-A-M stanowi podstawę narzędzia SpIRiT</a:t>
            </a:r>
            <a:endParaRPr sz="2900">
              <a:solidFill>
                <a:srgbClr val="434343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rPr lang="pl-PL" sz="3000"/>
              <a:t>                     </a:t>
            </a:r>
            <a:endParaRPr sz="3200">
              <a:solidFill>
                <a:schemeClr val="accent4"/>
              </a:solidFill>
            </a:endParaRPr>
          </a:p>
        </p:txBody>
      </p:sp>
      <p:sp>
        <p:nvSpPr>
          <p:cNvPr id="315" name="Google Shape;315;p37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177800" lvl="0" indent="-381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/>
          </a:p>
          <a:p>
            <a:pPr marL="177800" lvl="0" indent="-381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/>
          </a:p>
          <a:p>
            <a:pPr marL="177800" lvl="0" indent="-381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/>
          </a:p>
          <a:p>
            <a:pPr marL="177800" lvl="0" indent="-38100" algn="l" rtl="0">
              <a:lnSpc>
                <a:spcPct val="90000"/>
              </a:lnSpc>
              <a:spcBef>
                <a:spcPts val="800"/>
              </a:spcBef>
              <a:spcAft>
                <a:spcPts val="1200"/>
              </a:spcAft>
              <a:buClr>
                <a:schemeClr val="dk1"/>
              </a:buClr>
              <a:buSzPts val="2100"/>
              <a:buNone/>
            </a:pPr>
            <a:endParaRPr/>
          </a:p>
        </p:txBody>
      </p:sp>
      <p:sp>
        <p:nvSpPr>
          <p:cNvPr id="316" name="Google Shape;316;p37" descr="Image"/>
          <p:cNvSpPr/>
          <p:nvPr/>
        </p:nvSpPr>
        <p:spPr>
          <a:xfrm>
            <a:off x="1259681" y="-108347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317;p37" descr="Image"/>
          <p:cNvSpPr/>
          <p:nvPr/>
        </p:nvSpPr>
        <p:spPr>
          <a:xfrm>
            <a:off x="1259681" y="-108347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p37" descr="Image"/>
          <p:cNvSpPr/>
          <p:nvPr/>
        </p:nvSpPr>
        <p:spPr>
          <a:xfrm>
            <a:off x="1259681" y="-108347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Google Shape;319;p37" descr="Image"/>
          <p:cNvSpPr/>
          <p:nvPr/>
        </p:nvSpPr>
        <p:spPr>
          <a:xfrm>
            <a:off x="1259681" y="-108347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" name="Google Shape;320;p37" descr="Image"/>
          <p:cNvSpPr/>
          <p:nvPr/>
        </p:nvSpPr>
        <p:spPr>
          <a:xfrm>
            <a:off x="1259681" y="-108347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p37" descr="Image"/>
          <p:cNvSpPr/>
          <p:nvPr/>
        </p:nvSpPr>
        <p:spPr>
          <a:xfrm>
            <a:off x="1259681" y="-108347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Google Shape;322;p37"/>
          <p:cNvSpPr txBox="1"/>
          <p:nvPr/>
        </p:nvSpPr>
        <p:spPr>
          <a:xfrm>
            <a:off x="1943100" y="4857751"/>
            <a:ext cx="60579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© Stackhouse, 2014; Na podstawie pracy Greenspana i Wieder, 1998, 2006 &amp; Ayres 1979, 1988 </a:t>
            </a:r>
            <a:endParaRPr sz="1100"/>
          </a:p>
        </p:txBody>
      </p:sp>
      <p:pic>
        <p:nvPicPr>
          <p:cNvPr id="323" name="Google Shape;323;p37"/>
          <p:cNvPicPr preferRelativeResize="0"/>
          <p:nvPr/>
        </p:nvPicPr>
        <p:blipFill rotWithShape="1">
          <a:blip r:embed="rId3">
            <a:alphaModFix/>
          </a:blip>
          <a:srcRect t="11707" b="10808"/>
          <a:stretch/>
        </p:blipFill>
        <p:spPr>
          <a:xfrm>
            <a:off x="1553850" y="1272028"/>
            <a:ext cx="5530483" cy="3312188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3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l-PL"/>
              <a:t>23</a:t>
            </a:fld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38"/>
          <p:cNvSpPr txBox="1"/>
          <p:nvPr/>
        </p:nvSpPr>
        <p:spPr>
          <a:xfrm>
            <a:off x="669938" y="88688"/>
            <a:ext cx="8231100" cy="4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Gothic A1 ExtraBold"/>
              <a:ea typeface="Gothic A1 ExtraBold"/>
              <a:cs typeface="Gothic A1 ExtraBold"/>
              <a:sym typeface="Gothic A1 ExtraBold"/>
            </a:endParaRPr>
          </a:p>
        </p:txBody>
      </p:sp>
      <p:pic>
        <p:nvPicPr>
          <p:cNvPr id="330" name="Google Shape;33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725" y="44344"/>
            <a:ext cx="8477705" cy="5143504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38"/>
          <p:cNvSpPr txBox="1">
            <a:spLocks noGrp="1"/>
          </p:cNvSpPr>
          <p:nvPr>
            <p:ph type="sldNum" idx="12"/>
          </p:nvPr>
        </p:nvSpPr>
        <p:spPr>
          <a:xfrm>
            <a:off x="6354343" y="3497413"/>
            <a:ext cx="411600" cy="2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850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24</a:t>
            </a:fld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9"/>
          <p:cNvSpPr txBox="1">
            <a:spLocks noGrp="1"/>
          </p:cNvSpPr>
          <p:nvPr>
            <p:ph type="body" idx="1"/>
          </p:nvPr>
        </p:nvSpPr>
        <p:spPr>
          <a:xfrm>
            <a:off x="725138" y="1880100"/>
            <a:ext cx="7886700" cy="3263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pl-PL" sz="2800">
                <a:solidFill>
                  <a:schemeClr val="accent2"/>
                </a:solidFill>
              </a:rPr>
              <a:t>Planowanie terapii a</a:t>
            </a:r>
            <a:endParaRPr sz="3500" b="0">
              <a:solidFill>
                <a:srgbClr val="434343"/>
              </a:solidFill>
              <a:latin typeface="Gothic A1 ExtraBold"/>
              <a:ea typeface="Gothic A1 ExtraBold"/>
              <a:cs typeface="Gothic A1 ExtraBold"/>
              <a:sym typeface="Gothic A1 ExtraBold"/>
            </a:endParaRPr>
          </a:p>
          <a:p>
            <a:pPr marL="10287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3500">
              <a:solidFill>
                <a:schemeClr val="accent5"/>
              </a:solidFill>
              <a:latin typeface="Gothic A1 ExtraBold"/>
              <a:ea typeface="Gothic A1 ExtraBold"/>
              <a:cs typeface="Gothic A1 ExtraBold"/>
              <a:sym typeface="Gothic A1 ExtraBold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pl-PL" sz="3500" b="0">
                <a:solidFill>
                  <a:schemeClr val="accent5"/>
                </a:solidFill>
                <a:latin typeface="Gothic A1 ExtraBold"/>
                <a:ea typeface="Gothic A1 ExtraBold"/>
                <a:cs typeface="Gothic A1 ExtraBold"/>
                <a:sym typeface="Gothic A1 ExtraBold"/>
              </a:rPr>
              <a:t>                                    </a:t>
            </a:r>
            <a:r>
              <a:rPr lang="pl-PL" sz="3500" b="0">
                <a:solidFill>
                  <a:srgbClr val="45818E"/>
                </a:solidFill>
                <a:latin typeface="Gothic A1 ExtraBold"/>
                <a:ea typeface="Gothic A1 ExtraBold"/>
                <a:cs typeface="Gothic A1 ExtraBold"/>
                <a:sym typeface="Gothic A1 ExtraBold"/>
              </a:rPr>
              <a:t>The STEP2SIⓒ </a:t>
            </a:r>
            <a:endParaRPr sz="1200" b="0" baseline="30000">
              <a:solidFill>
                <a:srgbClr val="45818E"/>
              </a:solidFill>
              <a:latin typeface="Gothic A1 ExtraBold"/>
              <a:ea typeface="Gothic A1 ExtraBold"/>
              <a:cs typeface="Gothic A1 ExtraBold"/>
              <a:sym typeface="Gothic A1 ExtraBold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338" name="Google Shape;338;p3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l-PL"/>
              <a:t>25</a:t>
            </a:fld>
            <a:endParaRPr/>
          </a:p>
        </p:txBody>
      </p:sp>
      <p:sp>
        <p:nvSpPr>
          <p:cNvPr id="339" name="Google Shape;339;p39"/>
          <p:cNvSpPr txBox="1"/>
          <p:nvPr/>
        </p:nvSpPr>
        <p:spPr>
          <a:xfrm>
            <a:off x="429938" y="4845150"/>
            <a:ext cx="38394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400">
                <a:latin typeface="Gothic A1"/>
                <a:ea typeface="Gothic A1"/>
                <a:cs typeface="Gothic A1"/>
                <a:sym typeface="Gothic A1"/>
              </a:rPr>
              <a:t>ⓒStackhouse, Wilbarger,&amp; Trunnell, 1998</a:t>
            </a:r>
            <a:endParaRPr sz="800">
              <a:latin typeface="Gothic A1"/>
              <a:ea typeface="Gothic A1"/>
              <a:cs typeface="Gothic A1"/>
              <a:sym typeface="Gothic A1"/>
            </a:endParaRPr>
          </a:p>
        </p:txBody>
      </p:sp>
      <p:pic>
        <p:nvPicPr>
          <p:cNvPr id="340" name="Google Shape;340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87275" y="1631363"/>
            <a:ext cx="2066182" cy="10588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40"/>
          <p:cNvSpPr txBox="1">
            <a:spLocks noGrp="1"/>
          </p:cNvSpPr>
          <p:nvPr>
            <p:ph type="title"/>
          </p:nvPr>
        </p:nvSpPr>
        <p:spPr>
          <a:xfrm>
            <a:off x="1266956" y="310575"/>
            <a:ext cx="7613997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10287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>
                <a:solidFill>
                  <a:schemeClr val="accent2"/>
                </a:solidFill>
              </a:rPr>
              <a:t>składa się z dwóch podstawowych elementów  </a:t>
            </a:r>
            <a:endParaRPr dirty="0"/>
          </a:p>
        </p:txBody>
      </p:sp>
      <p:sp>
        <p:nvSpPr>
          <p:cNvPr id="347" name="Google Shape;347;p40"/>
          <p:cNvSpPr txBox="1">
            <a:spLocks noGrp="1"/>
          </p:cNvSpPr>
          <p:nvPr>
            <p:ph type="body" idx="1"/>
          </p:nvPr>
        </p:nvSpPr>
        <p:spPr>
          <a:xfrm>
            <a:off x="2047106" y="1536592"/>
            <a:ext cx="3868500" cy="750900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1200"/>
              </a:spcAft>
              <a:buNone/>
            </a:pPr>
            <a:r>
              <a:rPr lang="pl-PL" sz="2300"/>
              <a:t>Strona przednia:  Indywidualny profil dziecka</a:t>
            </a:r>
            <a:endParaRPr sz="2300"/>
          </a:p>
        </p:txBody>
      </p:sp>
      <p:sp>
        <p:nvSpPr>
          <p:cNvPr id="348" name="Google Shape;348;p4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l-PL"/>
              <a:t>26</a:t>
            </a:fld>
            <a:endParaRPr/>
          </a:p>
        </p:txBody>
      </p:sp>
      <p:sp>
        <p:nvSpPr>
          <p:cNvPr id="349" name="Google Shape;349;p40"/>
          <p:cNvSpPr txBox="1">
            <a:spLocks noGrp="1"/>
          </p:cNvSpPr>
          <p:nvPr>
            <p:ph type="body" idx="3"/>
          </p:nvPr>
        </p:nvSpPr>
        <p:spPr>
          <a:xfrm>
            <a:off x="1266956" y="2589020"/>
            <a:ext cx="3887400" cy="750900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1200"/>
              </a:spcAft>
              <a:buNone/>
            </a:pPr>
            <a:r>
              <a:rPr lang="pl-PL" sz="2300"/>
              <a:t>Strona tylna:  Planowanie terapii</a:t>
            </a:r>
            <a:endParaRPr sz="2300"/>
          </a:p>
        </p:txBody>
      </p:sp>
      <p:pic>
        <p:nvPicPr>
          <p:cNvPr id="350" name="Google Shape;350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5556" y="1184419"/>
            <a:ext cx="5349747" cy="3461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3456" y="1474031"/>
            <a:ext cx="5349709" cy="3461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4598" y="278239"/>
            <a:ext cx="2066182" cy="10588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41"/>
          <p:cNvSpPr/>
          <p:nvPr/>
        </p:nvSpPr>
        <p:spPr>
          <a:xfrm>
            <a:off x="1143000" y="171450"/>
            <a:ext cx="6858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" name="Google Shape;359;p41"/>
          <p:cNvSpPr/>
          <p:nvPr/>
        </p:nvSpPr>
        <p:spPr>
          <a:xfrm>
            <a:off x="1143000" y="171450"/>
            <a:ext cx="68580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pl-PL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0" name="Google Shape;360;p41"/>
          <p:cNvPicPr preferRelativeResize="0"/>
          <p:nvPr/>
        </p:nvPicPr>
        <p:blipFill rotWithShape="1">
          <a:blip r:embed="rId3">
            <a:alphaModFix/>
          </a:blip>
          <a:srcRect l="7646" r="9152" b="7450"/>
          <a:stretch/>
        </p:blipFill>
        <p:spPr>
          <a:xfrm>
            <a:off x="1655719" y="-444637"/>
            <a:ext cx="4917655" cy="5469505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41"/>
          <p:cNvSpPr txBox="1"/>
          <p:nvPr/>
        </p:nvSpPr>
        <p:spPr>
          <a:xfrm>
            <a:off x="89344" y="4802513"/>
            <a:ext cx="30291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800">
                <a:solidFill>
                  <a:schemeClr val="dk2"/>
                </a:solidFill>
                <a:latin typeface="Gothic A1 Light"/>
                <a:ea typeface="Gothic A1 Light"/>
                <a:cs typeface="Gothic A1 Light"/>
                <a:sym typeface="Gothic A1 Light"/>
              </a:rPr>
              <a:t>na podstawie Stackhouse, Wilbarger, Trunnell, 1998</a:t>
            </a:r>
            <a:endParaRPr sz="800">
              <a:solidFill>
                <a:schemeClr val="dk2"/>
              </a:solidFill>
              <a:latin typeface="Gothic A1 Light"/>
              <a:ea typeface="Gothic A1 Light"/>
              <a:cs typeface="Gothic A1 Light"/>
              <a:sym typeface="Gothic A1 Light"/>
            </a:endParaRPr>
          </a:p>
        </p:txBody>
      </p:sp>
      <p:sp>
        <p:nvSpPr>
          <p:cNvPr id="362" name="Google Shape;362;p41"/>
          <p:cNvSpPr txBox="1">
            <a:spLocks noGrp="1"/>
          </p:cNvSpPr>
          <p:nvPr>
            <p:ph type="sldNum" idx="12"/>
          </p:nvPr>
        </p:nvSpPr>
        <p:spPr>
          <a:xfrm>
            <a:off x="6573370" y="4738500"/>
            <a:ext cx="2526300" cy="40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27</a:t>
            </a:fld>
            <a:endParaRPr/>
          </a:p>
        </p:txBody>
      </p:sp>
      <p:sp>
        <p:nvSpPr>
          <p:cNvPr id="363" name="Google Shape;363;p41"/>
          <p:cNvSpPr txBox="1"/>
          <p:nvPr/>
        </p:nvSpPr>
        <p:spPr>
          <a:xfrm>
            <a:off x="193069" y="171450"/>
            <a:ext cx="2250000" cy="5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800">
                <a:solidFill>
                  <a:schemeClr val="dk1"/>
                </a:solidFill>
                <a:latin typeface="Gothic A1 ExtraBold"/>
                <a:ea typeface="Gothic A1 ExtraBold"/>
                <a:cs typeface="Gothic A1 ExtraBold"/>
                <a:sym typeface="Gothic A1 ExtraBold"/>
              </a:rPr>
              <a:t>STEP2SI</a:t>
            </a:r>
            <a:r>
              <a:rPr lang="pl-PL" sz="1200" baseline="30000">
                <a:solidFill>
                  <a:srgbClr val="434343"/>
                </a:solidFill>
                <a:latin typeface="Gothic A1 ExtraBold"/>
                <a:ea typeface="Gothic A1 ExtraBold"/>
                <a:cs typeface="Gothic A1 ExtraBold"/>
                <a:sym typeface="Gothic A1 ExtraBold"/>
              </a:rPr>
              <a:t>ⓒ  </a:t>
            </a:r>
            <a:endParaRPr sz="1100">
              <a:solidFill>
                <a:srgbClr val="434343"/>
              </a:solidFill>
              <a:latin typeface="Gothic A1 ExtraBold"/>
              <a:ea typeface="Gothic A1 ExtraBold"/>
              <a:cs typeface="Gothic A1 ExtraBold"/>
              <a:sym typeface="Gothic A1 ExtraBold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4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7857"/>
              <a:buFont typeface="Calibri"/>
              <a:buNone/>
            </a:pPr>
            <a:r>
              <a:rPr lang="pl-PL"/>
              <a:t> STEP2SI</a:t>
            </a:r>
            <a:endParaRPr>
              <a:latin typeface="Gothic A1"/>
              <a:ea typeface="Gothic A1"/>
              <a:cs typeface="Gothic A1"/>
              <a:sym typeface="Gothic A1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7857"/>
              <a:buFont typeface="Calibri"/>
              <a:buNone/>
            </a:pPr>
            <a:r>
              <a:rPr lang="pl-PL">
                <a:solidFill>
                  <a:schemeClr val="accent2"/>
                </a:solidFill>
                <a:latin typeface="Gothic A1"/>
                <a:ea typeface="Gothic A1"/>
                <a:cs typeface="Gothic A1"/>
                <a:sym typeface="Gothic A1"/>
              </a:rPr>
              <a:t>Narzędzie planowania terapii w narzędziu</a:t>
            </a:r>
            <a:br>
              <a:rPr lang="pl-PL"/>
            </a:br>
            <a:endParaRPr/>
          </a:p>
        </p:txBody>
      </p:sp>
      <p:sp>
        <p:nvSpPr>
          <p:cNvPr id="371" name="Google Shape;371;p42"/>
          <p:cNvSpPr txBox="1">
            <a:spLocks noGrp="1"/>
          </p:cNvSpPr>
          <p:nvPr>
            <p:ph type="body" idx="1"/>
          </p:nvPr>
        </p:nvSpPr>
        <p:spPr>
          <a:xfrm>
            <a:off x="441431" y="1162875"/>
            <a:ext cx="6859500" cy="46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 fontScale="92500" lnSpcReduction="10000"/>
          </a:bodyPr>
          <a:lstStyle/>
          <a:p>
            <a:pPr marL="3429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othic A1 ExtraBold"/>
              <a:buChar char="●"/>
            </a:pPr>
            <a:r>
              <a:rPr lang="pl-PL" sz="2000" b="0" dirty="0">
                <a:solidFill>
                  <a:schemeClr val="dk1"/>
                </a:solidFill>
                <a:latin typeface="Gothic A1 ExtraBold"/>
                <a:ea typeface="Gothic A1 ExtraBold"/>
                <a:cs typeface="Gothic A1 ExtraBold"/>
                <a:sym typeface="Gothic A1 ExtraBold"/>
              </a:rPr>
              <a:t>OPRACUJ PLAN</a:t>
            </a:r>
            <a:endParaRPr sz="2300" dirty="0"/>
          </a:p>
          <a:p>
            <a:pPr marL="685800" lvl="1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othic A1 Medium"/>
              <a:buChar char="○"/>
            </a:pPr>
            <a:r>
              <a:rPr lang="pl-PL" sz="2300" dirty="0">
                <a:latin typeface="Gothic A1 Medium"/>
                <a:ea typeface="Gothic A1 Medium"/>
                <a:cs typeface="Gothic A1 Medium"/>
                <a:sym typeface="Gothic A1 Medium"/>
              </a:rPr>
              <a:t>Osiągnięcie/utrzymanie założonego stanu a </a:t>
            </a:r>
            <a:endParaRPr sz="2300" dirty="0">
              <a:latin typeface="Gothic A1 Medium"/>
              <a:ea typeface="Gothic A1 Medium"/>
              <a:cs typeface="Gothic A1 Medium"/>
              <a:sym typeface="Gothic A1 Medium"/>
            </a:endParaRPr>
          </a:p>
          <a:p>
            <a:pPr marL="6858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300" b="0" dirty="0">
                <a:latin typeface="Gothic A1 Medium"/>
                <a:ea typeface="Gothic A1 Medium"/>
                <a:cs typeface="Gothic A1 Medium"/>
                <a:sym typeface="Gothic A1 Medium"/>
              </a:rPr>
              <a:t>utrzymanie stanu przy stawianiu wyzwań pacjentowi</a:t>
            </a:r>
            <a:endParaRPr sz="2300" b="0" dirty="0">
              <a:latin typeface="Gothic A1 Medium"/>
              <a:ea typeface="Gothic A1 Medium"/>
              <a:cs typeface="Gothic A1 Medium"/>
              <a:sym typeface="Gothic A1 Medium"/>
            </a:endParaRPr>
          </a:p>
          <a:p>
            <a:pPr marL="685800" lvl="1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othic A1 Medium"/>
              <a:buChar char="○"/>
            </a:pPr>
            <a:r>
              <a:rPr lang="pl-PL" sz="2300" dirty="0">
                <a:latin typeface="Gothic A1 Medium"/>
                <a:ea typeface="Gothic A1 Medium"/>
                <a:cs typeface="Gothic A1 Medium"/>
                <a:sym typeface="Gothic A1 Medium"/>
              </a:rPr>
              <a:t>Prowadzenie przez dziecko/terapeutę</a:t>
            </a:r>
            <a:endParaRPr sz="2300" dirty="0"/>
          </a:p>
          <a:p>
            <a:pPr marL="177800" lvl="0" indent="-2349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2300"/>
              <a:buChar char="●"/>
            </a:pPr>
            <a:r>
              <a:rPr lang="pl-PL" sz="2300" dirty="0"/>
              <a:t>Zorganizuj rozumowanie kliniczne</a:t>
            </a:r>
            <a:endParaRPr sz="1400" dirty="0"/>
          </a:p>
          <a:p>
            <a:pPr marL="520700" lvl="1" indent="-1714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Gothic A1 Medium"/>
              <a:buChar char="○"/>
            </a:pPr>
            <a:r>
              <a:rPr lang="pl-PL" sz="2300" dirty="0">
                <a:latin typeface="Gothic A1 Medium"/>
                <a:ea typeface="Gothic A1 Medium"/>
                <a:cs typeface="Gothic A1 Medium"/>
                <a:sym typeface="Gothic A1 Medium"/>
              </a:rPr>
              <a:t>Na podstawie modelu SI </a:t>
            </a:r>
            <a:r>
              <a:rPr lang="pl-PL" sz="2300" dirty="0" err="1">
                <a:latin typeface="Gothic A1 Medium"/>
                <a:ea typeface="Gothic A1 Medium"/>
                <a:cs typeface="Gothic A1 Medium"/>
                <a:sym typeface="Gothic A1 Medium"/>
              </a:rPr>
              <a:t>Ayers</a:t>
            </a:r>
            <a:r>
              <a:rPr lang="pl-PL" sz="2300" dirty="0">
                <a:latin typeface="Gothic A1 Medium"/>
                <a:ea typeface="Gothic A1 Medium"/>
                <a:cs typeface="Gothic A1 Medium"/>
                <a:sym typeface="Gothic A1 Medium"/>
              </a:rPr>
              <a:t> ASIⓇ</a:t>
            </a:r>
            <a:endParaRPr sz="700" baseline="30000" dirty="0">
              <a:latin typeface="Gothic A1 Medium"/>
              <a:ea typeface="Gothic A1 Medium"/>
              <a:cs typeface="Gothic A1 Medium"/>
              <a:sym typeface="Gothic A1 Medium"/>
            </a:endParaRPr>
          </a:p>
          <a:p>
            <a:pPr marL="520700" lvl="1" indent="-1714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Gothic A1 Medium"/>
              <a:buChar char="○"/>
            </a:pPr>
            <a:r>
              <a:rPr lang="pl-PL" sz="2300" dirty="0">
                <a:latin typeface="Gothic A1 Medium"/>
                <a:ea typeface="Gothic A1 Medium"/>
                <a:cs typeface="Gothic A1 Medium"/>
                <a:sym typeface="Gothic A1 Medium"/>
              </a:rPr>
              <a:t>JRC/AR (Just </a:t>
            </a:r>
            <a:r>
              <a:rPr lang="pl-PL" sz="2300" dirty="0" err="1">
                <a:latin typeface="Gothic A1 Medium"/>
                <a:ea typeface="Gothic A1 Medium"/>
                <a:cs typeface="Gothic A1 Medium"/>
                <a:sym typeface="Gothic A1 Medium"/>
              </a:rPr>
              <a:t>right</a:t>
            </a:r>
            <a:r>
              <a:rPr lang="pl-PL" sz="2300" dirty="0">
                <a:latin typeface="Gothic A1 Medium"/>
                <a:ea typeface="Gothic A1 Medium"/>
                <a:cs typeface="Gothic A1 Medium"/>
                <a:sym typeface="Gothic A1 Medium"/>
              </a:rPr>
              <a:t> challenge – odpowiednie wyzwanie/ </a:t>
            </a:r>
            <a:r>
              <a:rPr lang="pl-PL" sz="2300" dirty="0" err="1">
                <a:latin typeface="Gothic A1 Medium"/>
                <a:ea typeface="Gothic A1 Medium"/>
                <a:cs typeface="Gothic A1 Medium"/>
                <a:sym typeface="Gothic A1 Medium"/>
              </a:rPr>
              <a:t>Adaptive</a:t>
            </a:r>
            <a:r>
              <a:rPr lang="pl-PL" sz="2300" dirty="0">
                <a:latin typeface="Gothic A1 Medium"/>
                <a:ea typeface="Gothic A1 Medium"/>
                <a:cs typeface="Gothic A1 Medium"/>
                <a:sym typeface="Gothic A1 Medium"/>
              </a:rPr>
              <a:t> </a:t>
            </a:r>
            <a:r>
              <a:rPr lang="pl-PL" sz="2300" dirty="0" err="1">
                <a:latin typeface="Gothic A1 Medium"/>
                <a:ea typeface="Gothic A1 Medium"/>
                <a:cs typeface="Gothic A1 Medium"/>
                <a:sym typeface="Gothic A1 Medium"/>
              </a:rPr>
              <a:t>response</a:t>
            </a:r>
            <a:r>
              <a:rPr lang="pl-PL" sz="2300" dirty="0">
                <a:latin typeface="Gothic A1 Medium"/>
                <a:ea typeface="Gothic A1 Medium"/>
                <a:cs typeface="Gothic A1 Medium"/>
                <a:sym typeface="Gothic A1 Medium"/>
              </a:rPr>
              <a:t> – reakcja adaptacyjna)</a:t>
            </a:r>
            <a:endParaRPr sz="2300" dirty="0">
              <a:latin typeface="Gothic A1 Medium"/>
              <a:ea typeface="Gothic A1 Medium"/>
              <a:cs typeface="Gothic A1 Medium"/>
              <a:sym typeface="Gothic A1 Medium"/>
            </a:endParaRPr>
          </a:p>
          <a:p>
            <a:pPr marL="520700" lvl="0" indent="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pl-PL" sz="2300" b="0" dirty="0">
                <a:latin typeface="Gothic A1 Medium"/>
                <a:ea typeface="Gothic A1 Medium"/>
                <a:cs typeface="Gothic A1 Medium"/>
                <a:sym typeface="Gothic A1 Medium"/>
              </a:rPr>
              <a:t>czy oparte na praktyce?</a:t>
            </a:r>
            <a:endParaRPr sz="2300" b="0" dirty="0">
              <a:latin typeface="Gothic A1 Medium"/>
              <a:ea typeface="Gothic A1 Medium"/>
              <a:cs typeface="Gothic A1 Medium"/>
              <a:sym typeface="Gothic A1 Medium"/>
            </a:endParaRPr>
          </a:p>
          <a:p>
            <a:pPr marL="520700" lvl="1" indent="-63500" algn="l" rtl="0">
              <a:lnSpc>
                <a:spcPct val="7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400" dirty="0"/>
          </a:p>
          <a:p>
            <a:pPr marL="520700" lvl="1" indent="-177800" algn="l" rtl="0">
              <a:lnSpc>
                <a:spcPct val="7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br>
              <a:rPr lang="pl-PL" sz="1400" dirty="0"/>
            </a:br>
            <a:endParaRPr sz="1400" dirty="0"/>
          </a:p>
          <a:p>
            <a:pPr marL="177800" lvl="0" indent="-38100" algn="l" rtl="0">
              <a:lnSpc>
                <a:spcPct val="70000"/>
              </a:lnSpc>
              <a:spcBef>
                <a:spcPts val="800"/>
              </a:spcBef>
              <a:spcAft>
                <a:spcPts val="1200"/>
              </a:spcAft>
              <a:buClr>
                <a:schemeClr val="dk1"/>
              </a:buClr>
              <a:buSzPts val="2100"/>
              <a:buNone/>
            </a:pPr>
            <a:endParaRPr sz="1700" dirty="0"/>
          </a:p>
        </p:txBody>
      </p:sp>
      <p:sp>
        <p:nvSpPr>
          <p:cNvPr id="372" name="Google Shape;372;p4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l-PL"/>
              <a:t>28</a:t>
            </a:fld>
            <a:endParaRPr/>
          </a:p>
        </p:txBody>
      </p:sp>
      <p:sp>
        <p:nvSpPr>
          <p:cNvPr id="373" name="Google Shape;373;p42"/>
          <p:cNvSpPr txBox="1"/>
          <p:nvPr/>
        </p:nvSpPr>
        <p:spPr>
          <a:xfrm>
            <a:off x="6654112" y="383063"/>
            <a:ext cx="2250000" cy="5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1200"/>
              </a:spcAft>
              <a:buNone/>
            </a:pPr>
            <a:r>
              <a:rPr lang="pl-PL" sz="2800" dirty="0" err="1">
                <a:solidFill>
                  <a:srgbClr val="434343"/>
                </a:solidFill>
                <a:latin typeface="Gothic A1 ExtraBold"/>
                <a:ea typeface="Gothic A1 ExtraBold"/>
                <a:cs typeface="Gothic A1 ExtraBold"/>
                <a:sym typeface="Gothic A1 ExtraBold"/>
              </a:rPr>
              <a:t>SpIRiT</a:t>
            </a:r>
            <a:r>
              <a:rPr lang="pl-PL" sz="2800" dirty="0">
                <a:solidFill>
                  <a:srgbClr val="434343"/>
                </a:solidFill>
                <a:latin typeface="Gothic A1 ExtraBold"/>
                <a:ea typeface="Gothic A1 ExtraBold"/>
                <a:cs typeface="Gothic A1 ExtraBold"/>
                <a:sym typeface="Gothic A1 ExtraBold"/>
              </a:rPr>
              <a:t> </a:t>
            </a:r>
            <a:endParaRPr sz="3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43"/>
          <p:cNvSpPr txBox="1"/>
          <p:nvPr/>
        </p:nvSpPr>
        <p:spPr>
          <a:xfrm>
            <a:off x="1543050" y="4800600"/>
            <a:ext cx="45720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STEPSI: Stackhouse, Wilbarger, Trunnell, 1998</a:t>
            </a:r>
            <a:endParaRPr sz="1100"/>
          </a:p>
        </p:txBody>
      </p:sp>
      <p:sp>
        <p:nvSpPr>
          <p:cNvPr id="380" name="Google Shape;380;p43"/>
          <p:cNvSpPr/>
          <p:nvPr/>
        </p:nvSpPr>
        <p:spPr>
          <a:xfrm>
            <a:off x="2465703" y="1460049"/>
            <a:ext cx="3656400" cy="2358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120000"/>
                </a:moveTo>
                <a:quadBezTo>
                  <a:pt x="20000" y="40000"/>
                  <a:pt x="100648" y="15000"/>
                </a:quadBezTo>
                <a:lnTo>
                  <a:pt x="99558" y="0"/>
                </a:lnTo>
                <a:lnTo>
                  <a:pt x="120000" y="24000"/>
                </a:lnTo>
                <a:lnTo>
                  <a:pt x="103919" y="60000"/>
                </a:lnTo>
                <a:lnTo>
                  <a:pt x="102829" y="45000"/>
                </a:lnTo>
                <a:quadBezTo>
                  <a:pt x="30000" y="55000"/>
                  <a:pt x="0" y="120000"/>
                </a:quadBezTo>
                <a:close/>
              </a:path>
            </a:pathLst>
          </a:custGeom>
          <a:solidFill>
            <a:srgbClr val="F7CAAC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43"/>
          <p:cNvSpPr/>
          <p:nvPr/>
        </p:nvSpPr>
        <p:spPr>
          <a:xfrm>
            <a:off x="3056027" y="2927888"/>
            <a:ext cx="122400" cy="157200"/>
          </a:xfrm>
          <a:prstGeom prst="ellipse">
            <a:avLst/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" name="Google Shape;382;p43"/>
          <p:cNvSpPr/>
          <p:nvPr/>
        </p:nvSpPr>
        <p:spPr>
          <a:xfrm>
            <a:off x="3405296" y="2666417"/>
            <a:ext cx="122400" cy="157200"/>
          </a:xfrm>
          <a:prstGeom prst="ellipse">
            <a:avLst/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" name="Google Shape;383;p43"/>
          <p:cNvSpPr/>
          <p:nvPr/>
        </p:nvSpPr>
        <p:spPr>
          <a:xfrm>
            <a:off x="3767896" y="2459174"/>
            <a:ext cx="122400" cy="157200"/>
          </a:xfrm>
          <a:prstGeom prst="ellipse">
            <a:avLst/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4" name="Google Shape;384;p43"/>
          <p:cNvSpPr/>
          <p:nvPr/>
        </p:nvSpPr>
        <p:spPr>
          <a:xfrm>
            <a:off x="4171466" y="2294589"/>
            <a:ext cx="122400" cy="157200"/>
          </a:xfrm>
          <a:prstGeom prst="ellipse">
            <a:avLst/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5" name="Google Shape;385;p43"/>
          <p:cNvSpPr/>
          <p:nvPr/>
        </p:nvSpPr>
        <p:spPr>
          <a:xfrm>
            <a:off x="4544854" y="2170761"/>
            <a:ext cx="122400" cy="157200"/>
          </a:xfrm>
          <a:prstGeom prst="ellipse">
            <a:avLst/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6" name="Google Shape;386;p43"/>
          <p:cNvSpPr/>
          <p:nvPr/>
        </p:nvSpPr>
        <p:spPr>
          <a:xfrm>
            <a:off x="4959608" y="2052155"/>
            <a:ext cx="122400" cy="157200"/>
          </a:xfrm>
          <a:prstGeom prst="ellipse">
            <a:avLst/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" name="Google Shape;387;p43"/>
          <p:cNvSpPr/>
          <p:nvPr/>
        </p:nvSpPr>
        <p:spPr>
          <a:xfrm>
            <a:off x="2761132" y="3224587"/>
            <a:ext cx="122400" cy="157200"/>
          </a:xfrm>
          <a:prstGeom prst="ellipse">
            <a:avLst/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" name="Google Shape;388;p43"/>
          <p:cNvSpPr/>
          <p:nvPr/>
        </p:nvSpPr>
        <p:spPr>
          <a:xfrm>
            <a:off x="5359927" y="1974754"/>
            <a:ext cx="122400" cy="157200"/>
          </a:xfrm>
          <a:prstGeom prst="ellipse">
            <a:avLst/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389;p43"/>
          <p:cNvSpPr/>
          <p:nvPr/>
        </p:nvSpPr>
        <p:spPr>
          <a:xfrm rot="10800000">
            <a:off x="3530884" y="3034879"/>
            <a:ext cx="596400" cy="16002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0" name="Google Shape;390;p43"/>
          <p:cNvSpPr/>
          <p:nvPr/>
        </p:nvSpPr>
        <p:spPr>
          <a:xfrm rot="5400000">
            <a:off x="4538294" y="787048"/>
            <a:ext cx="1142700" cy="6759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548135"/>
          </a:solidFill>
          <a:ln w="12700" cap="flat" cmpd="sng">
            <a:solidFill>
              <a:srgbClr val="A8D08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Practice</a:t>
            </a:r>
            <a:endParaRPr sz="1100"/>
          </a:p>
        </p:txBody>
      </p:sp>
      <p:pic>
        <p:nvPicPr>
          <p:cNvPr id="391" name="Google Shape;391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3253" y="67631"/>
            <a:ext cx="6654677" cy="5143503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43"/>
          <p:cNvSpPr txBox="1"/>
          <p:nvPr/>
        </p:nvSpPr>
        <p:spPr>
          <a:xfrm>
            <a:off x="256931" y="4800609"/>
            <a:ext cx="30291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800">
                <a:solidFill>
                  <a:schemeClr val="dk2"/>
                </a:solidFill>
                <a:latin typeface="Gothic A1 Light"/>
                <a:ea typeface="Gothic A1 Light"/>
                <a:cs typeface="Gothic A1 Light"/>
                <a:sym typeface="Gothic A1 Light"/>
              </a:rPr>
              <a:t>na podstawie Stackhouse, Wilbarger, Trunnell, 1998</a:t>
            </a:r>
            <a:endParaRPr sz="800">
              <a:solidFill>
                <a:schemeClr val="dk2"/>
              </a:solidFill>
              <a:latin typeface="Gothic A1 Light"/>
              <a:ea typeface="Gothic A1 Light"/>
              <a:cs typeface="Gothic A1 Light"/>
              <a:sym typeface="Gothic A1 Light"/>
            </a:endParaRPr>
          </a:p>
        </p:txBody>
      </p:sp>
      <p:sp>
        <p:nvSpPr>
          <p:cNvPr id="393" name="Google Shape;393;p43"/>
          <p:cNvSpPr txBox="1">
            <a:spLocks noGrp="1"/>
          </p:cNvSpPr>
          <p:nvPr>
            <p:ph type="sldNum" idx="12"/>
          </p:nvPr>
        </p:nvSpPr>
        <p:spPr>
          <a:xfrm>
            <a:off x="6354343" y="3497413"/>
            <a:ext cx="411600" cy="2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850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29</a:t>
            </a:fld>
            <a:endParaRPr/>
          </a:p>
        </p:txBody>
      </p:sp>
      <p:sp>
        <p:nvSpPr>
          <p:cNvPr id="394" name="Google Shape;394;p43"/>
          <p:cNvSpPr txBox="1"/>
          <p:nvPr/>
        </p:nvSpPr>
        <p:spPr>
          <a:xfrm>
            <a:off x="3984638" y="170138"/>
            <a:ext cx="2250000" cy="4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400">
                <a:solidFill>
                  <a:schemeClr val="dk1"/>
                </a:solidFill>
                <a:latin typeface="Gothic A1 ExtraBold"/>
                <a:ea typeface="Gothic A1 ExtraBold"/>
                <a:cs typeface="Gothic A1 ExtraBold"/>
                <a:sym typeface="Gothic A1 ExtraBold"/>
              </a:rPr>
              <a:t> STEP2SI</a:t>
            </a:r>
            <a:endParaRPr sz="700">
              <a:latin typeface="Gothic A1 ExtraBold"/>
              <a:ea typeface="Gothic A1 ExtraBold"/>
              <a:cs typeface="Gothic A1 ExtraBold"/>
              <a:sym typeface="Gothic A1 ExtraBo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>
            <a:spLocks noGrp="1"/>
          </p:cNvSpPr>
          <p:nvPr>
            <p:ph type="ctrTitle"/>
          </p:nvPr>
        </p:nvSpPr>
        <p:spPr>
          <a:xfrm>
            <a:off x="487783" y="104150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Integracja sensoryczna</a:t>
            </a:r>
            <a:endParaRPr/>
          </a:p>
        </p:txBody>
      </p:sp>
      <p:pic>
        <p:nvPicPr>
          <p:cNvPr id="88" name="Google Shape;88;p17"/>
          <p:cNvPicPr preferRelativeResize="0"/>
          <p:nvPr/>
        </p:nvPicPr>
        <p:blipFill rotWithShape="1">
          <a:blip r:embed="rId3">
            <a:alphaModFix/>
          </a:blip>
          <a:srcRect l="48974" b="37339"/>
          <a:stretch/>
        </p:blipFill>
        <p:spPr>
          <a:xfrm>
            <a:off x="670015" y="2571743"/>
            <a:ext cx="3047290" cy="210493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7"/>
          <p:cNvSpPr txBox="1"/>
          <p:nvPr/>
        </p:nvSpPr>
        <p:spPr>
          <a:xfrm>
            <a:off x="4049478" y="2414900"/>
            <a:ext cx="4180800" cy="1178700"/>
          </a:xfrm>
          <a:prstGeom prst="rect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l-PL" sz="1400" i="0" u="none" strike="noStrike" cap="none">
                <a:solidFill>
                  <a:srgbClr val="434343"/>
                </a:solidFill>
                <a:latin typeface="Gothic A1 Medium"/>
                <a:ea typeface="Gothic A1 Medium"/>
                <a:cs typeface="Gothic A1 Medium"/>
                <a:sym typeface="Gothic A1 Medium"/>
              </a:rPr>
              <a:t>Integracja sensoryczna to umiejętność organizacji i korzystania z informacji sensorycznych.</a:t>
            </a:r>
            <a:endParaRPr sz="1400" i="0" u="none" strike="noStrike" cap="none">
              <a:solidFill>
                <a:srgbClr val="434343"/>
              </a:solidFill>
              <a:latin typeface="Gothic A1 Medium"/>
              <a:ea typeface="Gothic A1 Medium"/>
              <a:cs typeface="Gothic A1 Medium"/>
              <a:sym typeface="Gothic A1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pl-PL" sz="900">
                <a:solidFill>
                  <a:srgbClr val="434343"/>
                </a:solidFill>
                <a:latin typeface="Gothic A1"/>
                <a:ea typeface="Gothic A1"/>
                <a:cs typeface="Gothic A1"/>
                <a:sym typeface="Gothic A1"/>
              </a:rPr>
              <a:t>                                                ~Ayres, 1972 (p. 1)</a:t>
            </a:r>
            <a:endParaRPr sz="900" i="0" u="none" strike="noStrike" cap="none">
              <a:solidFill>
                <a:srgbClr val="434343"/>
              </a:solidFill>
              <a:latin typeface="Gothic A1"/>
              <a:ea typeface="Gothic A1"/>
              <a:cs typeface="Gothic A1"/>
              <a:sym typeface="Gothic A1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accent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" name="Google Shape;399;p44"/>
          <p:cNvGrpSpPr/>
          <p:nvPr/>
        </p:nvGrpSpPr>
        <p:grpSpPr>
          <a:xfrm>
            <a:off x="1420763" y="-382472"/>
            <a:ext cx="6119775" cy="5525972"/>
            <a:chOff x="1894350" y="-509962"/>
            <a:chExt cx="8159700" cy="8519692"/>
          </a:xfrm>
        </p:grpSpPr>
        <p:pic>
          <p:nvPicPr>
            <p:cNvPr id="400" name="Google Shape;400;p44"/>
            <p:cNvPicPr preferRelativeResize="0"/>
            <p:nvPr/>
          </p:nvPicPr>
          <p:blipFill rotWithShape="1">
            <a:blip r:embed="rId3">
              <a:alphaModFix/>
            </a:blip>
            <a:srcRect l="1136" b="7450"/>
            <a:stretch/>
          </p:blipFill>
          <p:spPr>
            <a:xfrm>
              <a:off x="2008250" y="-509962"/>
              <a:ext cx="7511400" cy="70316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1" name="Google Shape;401;p44"/>
            <p:cNvSpPr txBox="1"/>
            <p:nvPr/>
          </p:nvSpPr>
          <p:spPr>
            <a:xfrm>
              <a:off x="1894350" y="2380675"/>
              <a:ext cx="8159700" cy="5629055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215900" marR="0" lvl="0" indent="-15875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Gothic A1 SemiBold"/>
                <a:buChar char="•"/>
              </a:pPr>
              <a:r>
                <a:rPr lang="pl-PL" sz="2100" dirty="0">
                  <a:solidFill>
                    <a:schemeClr val="dk1"/>
                  </a:solidFill>
                  <a:latin typeface="Gothic A1 SemiBold"/>
                  <a:ea typeface="Gothic A1 SemiBold"/>
                  <a:cs typeface="Gothic A1 SemiBold"/>
                  <a:sym typeface="Gothic A1 SemiBold"/>
                </a:rPr>
                <a:t>STEPSI opiera się na koncepcji modulacji sensorycznej, tak więc pierwszym i stałym celem procesu pozostaje „Ocena stanu”.</a:t>
              </a:r>
              <a:endParaRPr sz="200" dirty="0">
                <a:latin typeface="Gothic A1 SemiBold"/>
                <a:ea typeface="Gothic A1 SemiBold"/>
                <a:cs typeface="Gothic A1 SemiBold"/>
                <a:sym typeface="Gothic A1 SemiBold"/>
              </a:endParaRPr>
            </a:p>
            <a:p>
              <a:pPr marL="215900" marR="0" lvl="0" indent="-2540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rial"/>
                <a:buNone/>
              </a:pPr>
              <a:endParaRPr sz="2100" dirty="0">
                <a:solidFill>
                  <a:schemeClr val="dk1"/>
                </a:solidFill>
                <a:latin typeface="Gothic A1 SemiBold"/>
                <a:ea typeface="Gothic A1 SemiBold"/>
                <a:cs typeface="Gothic A1 SemiBold"/>
                <a:sym typeface="Gothic A1 SemiBold"/>
              </a:endParaRPr>
            </a:p>
            <a:p>
              <a:pPr marL="215900" marR="0" lvl="0" indent="-15875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Gothic A1 SemiBold"/>
                <a:buChar char="•"/>
              </a:pPr>
              <a:r>
                <a:rPr lang="pl-PL" sz="2100" dirty="0">
                  <a:solidFill>
                    <a:schemeClr val="dk1"/>
                  </a:solidFill>
                  <a:latin typeface="Gothic A1 SemiBold"/>
                  <a:ea typeface="Gothic A1 SemiBold"/>
                  <a:cs typeface="Gothic A1 SemiBold"/>
                  <a:sym typeface="Gothic A1 SemiBold"/>
                </a:rPr>
                <a:t>Ale co jeśli naszym celem nie jest osiągnięcie określonego „stanu”? </a:t>
              </a:r>
              <a:endParaRPr sz="200" dirty="0">
                <a:latin typeface="Gothic A1 SemiBold"/>
                <a:ea typeface="Gothic A1 SemiBold"/>
                <a:cs typeface="Gothic A1 SemiBold"/>
                <a:sym typeface="Gothic A1 SemiBold"/>
              </a:endParaRPr>
            </a:p>
            <a:p>
              <a:pPr marL="215900" marR="0" lvl="0" indent="-2540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rial"/>
                <a:buNone/>
              </a:pPr>
              <a:endParaRPr sz="2100" dirty="0">
                <a:solidFill>
                  <a:schemeClr val="dk1"/>
                </a:solidFill>
                <a:latin typeface="Gothic A1 SemiBold"/>
                <a:ea typeface="Gothic A1 SemiBold"/>
                <a:cs typeface="Gothic A1 SemiBold"/>
                <a:sym typeface="Gothic A1 SemiBold"/>
              </a:endParaRPr>
            </a:p>
            <a:p>
              <a:pPr marL="215900" marR="0" lvl="0" indent="-15875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Gothic A1 SemiBold"/>
                <a:buChar char="•"/>
              </a:pPr>
              <a:r>
                <a:rPr lang="pl-PL" sz="2100" dirty="0">
                  <a:solidFill>
                    <a:schemeClr val="dk1"/>
                  </a:solidFill>
                  <a:latin typeface="Gothic A1 SemiBold"/>
                  <a:ea typeface="Gothic A1 SemiBold"/>
                  <a:cs typeface="Gothic A1 SemiBold"/>
                  <a:sym typeface="Gothic A1 SemiBold"/>
                </a:rPr>
                <a:t>Tutaj pomocne jest narzędzie </a:t>
              </a:r>
              <a:r>
                <a:rPr lang="pl-PL" sz="2100" dirty="0" err="1">
                  <a:solidFill>
                    <a:schemeClr val="dk1"/>
                  </a:solidFill>
                  <a:latin typeface="Gothic A1 SemiBold"/>
                  <a:ea typeface="Gothic A1 SemiBold"/>
                  <a:cs typeface="Gothic A1 SemiBold"/>
                  <a:sym typeface="Gothic A1 SemiBold"/>
                </a:rPr>
                <a:t>SpIRiT</a:t>
              </a:r>
              <a:r>
                <a:rPr lang="pl-PL" sz="2100" dirty="0">
                  <a:solidFill>
                    <a:schemeClr val="dk1"/>
                  </a:solidFill>
                  <a:latin typeface="Gothic A1 SemiBold"/>
                  <a:ea typeface="Gothic A1 SemiBold"/>
                  <a:cs typeface="Gothic A1 SemiBold"/>
                  <a:sym typeface="Gothic A1 SemiBold"/>
                </a:rPr>
                <a:t>, ułatwiające wskazanie indywidualnych różnic, które uzasadniają wybraną formę podjętej interwencji.
 </a:t>
              </a:r>
              <a:endParaRPr sz="200" dirty="0">
                <a:latin typeface="Gothic A1 SemiBold"/>
                <a:ea typeface="Gothic A1 SemiBold"/>
                <a:cs typeface="Gothic A1 SemiBold"/>
                <a:sym typeface="Gothic A1 SemiBold"/>
              </a:endParaRPr>
            </a:p>
          </p:txBody>
        </p:sp>
      </p:grpSp>
      <p:sp>
        <p:nvSpPr>
          <p:cNvPr id="402" name="Google Shape;402;p44"/>
          <p:cNvSpPr txBox="1">
            <a:spLocks noGrp="1"/>
          </p:cNvSpPr>
          <p:nvPr>
            <p:ph type="sldNum" idx="12"/>
          </p:nvPr>
        </p:nvSpPr>
        <p:spPr>
          <a:xfrm>
            <a:off x="6354343" y="3497413"/>
            <a:ext cx="411600" cy="2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850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30</a:t>
            </a:fld>
            <a:endParaRPr/>
          </a:p>
        </p:txBody>
      </p:sp>
      <p:pic>
        <p:nvPicPr>
          <p:cNvPr id="403" name="Google Shape;403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00656" y="97650"/>
            <a:ext cx="3042019" cy="1216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633606" y="4593563"/>
            <a:ext cx="425532" cy="425813"/>
          </a:xfrm>
          <a:prstGeom prst="rect">
            <a:avLst/>
          </a:prstGeom>
          <a:noFill/>
          <a:ln w="2857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45"/>
          <p:cNvSpPr txBox="1">
            <a:spLocks noGrp="1"/>
          </p:cNvSpPr>
          <p:nvPr>
            <p:ph type="title"/>
          </p:nvPr>
        </p:nvSpPr>
        <p:spPr>
          <a:xfrm>
            <a:off x="80231" y="-48675"/>
            <a:ext cx="8611500" cy="8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pl-PL" sz="2700" dirty="0"/>
              <a:t> STEP2SI  żeby znaleźć JRC poprzez AR</a:t>
            </a:r>
            <a:endParaRPr sz="2600" dirty="0"/>
          </a:p>
        </p:txBody>
      </p:sp>
      <p:sp>
        <p:nvSpPr>
          <p:cNvPr id="410" name="Google Shape;410;p4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l-PL"/>
              <a:t>31</a:t>
            </a:fld>
            <a:endParaRPr/>
          </a:p>
        </p:txBody>
      </p:sp>
      <p:pic>
        <p:nvPicPr>
          <p:cNvPr id="411" name="Google Shape;411;p45"/>
          <p:cNvPicPr preferRelativeResize="0"/>
          <p:nvPr/>
        </p:nvPicPr>
        <p:blipFill rotWithShape="1">
          <a:blip r:embed="rId3">
            <a:alphaModFix/>
          </a:blip>
          <a:srcRect l="1153" t="2987" r="65787"/>
          <a:stretch/>
        </p:blipFill>
        <p:spPr>
          <a:xfrm>
            <a:off x="448238" y="558713"/>
            <a:ext cx="3487163" cy="46678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46"/>
          <p:cNvSpPr txBox="1">
            <a:spLocks noGrp="1"/>
          </p:cNvSpPr>
          <p:nvPr>
            <p:ph type="title"/>
          </p:nvPr>
        </p:nvSpPr>
        <p:spPr>
          <a:xfrm>
            <a:off x="571856" y="46688"/>
            <a:ext cx="7886700" cy="7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pl-PL"/>
              <a:t>STEP2SI ma zastosowanie do wszystkich obszarów </a:t>
            </a:r>
            <a:r>
              <a:rPr lang="pl-PL" b="1">
                <a:latin typeface="Gothic A1"/>
                <a:ea typeface="Gothic A1"/>
                <a:cs typeface="Gothic A1"/>
                <a:sym typeface="Gothic A1"/>
              </a:rPr>
              <a:t>SpIRiT</a:t>
            </a:r>
            <a:endParaRPr b="1">
              <a:latin typeface="Gothic A1"/>
              <a:ea typeface="Gothic A1"/>
              <a:cs typeface="Gothic A1"/>
              <a:sym typeface="Gothic A1"/>
            </a:endParaRPr>
          </a:p>
        </p:txBody>
      </p:sp>
      <p:sp>
        <p:nvSpPr>
          <p:cNvPr id="417" name="Google Shape;417;p4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l-PL"/>
              <a:t>32</a:t>
            </a:fld>
            <a:endParaRPr/>
          </a:p>
        </p:txBody>
      </p:sp>
      <p:pic>
        <p:nvPicPr>
          <p:cNvPr id="418" name="Google Shape;418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77012" y="4615275"/>
            <a:ext cx="425532" cy="425813"/>
          </a:xfrm>
          <a:prstGeom prst="rect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19" name="Google Shape;419;p46"/>
          <p:cNvPicPr preferRelativeResize="0"/>
          <p:nvPr/>
        </p:nvPicPr>
        <p:blipFill rotWithShape="1">
          <a:blip r:embed="rId4">
            <a:alphaModFix/>
          </a:blip>
          <a:srcRect l="1156" t="2987"/>
          <a:stretch/>
        </p:blipFill>
        <p:spPr>
          <a:xfrm>
            <a:off x="493069" y="638719"/>
            <a:ext cx="7092952" cy="45047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47"/>
          <p:cNvSpPr txBox="1">
            <a:spLocks noGrp="1"/>
          </p:cNvSpPr>
          <p:nvPr>
            <p:ph type="title"/>
          </p:nvPr>
        </p:nvSpPr>
        <p:spPr>
          <a:xfrm>
            <a:off x="-685800" y="6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pl-PL" sz="2700">
                <a:solidFill>
                  <a:schemeClr val="accent2"/>
                </a:solidFill>
                <a:latin typeface="Gothic A1"/>
                <a:ea typeface="Gothic A1"/>
                <a:cs typeface="Gothic A1"/>
                <a:sym typeface="Gothic A1"/>
              </a:rPr>
              <a:t>Model </a:t>
            </a:r>
            <a:r>
              <a:rPr lang="pl-PL" sz="2700">
                <a:solidFill>
                  <a:srgbClr val="434343"/>
                </a:solidFill>
                <a:latin typeface="Gothic A1 ExtraBold"/>
                <a:ea typeface="Gothic A1 ExtraBold"/>
                <a:cs typeface="Gothic A1 ExtraBold"/>
                <a:sym typeface="Gothic A1 ExtraBold"/>
              </a:rPr>
              <a:t>SpIRiT jest </a:t>
            </a:r>
            <a:r>
              <a:rPr lang="pl-PL" sz="2700">
                <a:solidFill>
                  <a:schemeClr val="accent2"/>
                </a:solidFill>
                <a:latin typeface="Gothic A1"/>
                <a:ea typeface="Gothic A1"/>
                <a:cs typeface="Gothic A1"/>
                <a:sym typeface="Gothic A1"/>
              </a:rPr>
              <a:t>narzędziem </a:t>
            </a:r>
            <a:endParaRPr sz="2700">
              <a:solidFill>
                <a:schemeClr val="accent2"/>
              </a:solidFill>
              <a:latin typeface="Gothic A1"/>
              <a:ea typeface="Gothic A1"/>
              <a:cs typeface="Gothic A1"/>
              <a:sym typeface="Gothic A1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pl-PL" sz="2700">
                <a:solidFill>
                  <a:schemeClr val="accent2"/>
                </a:solidFill>
                <a:latin typeface="Gothic A1"/>
                <a:ea typeface="Gothic A1"/>
                <a:cs typeface="Gothic A1"/>
                <a:sym typeface="Gothic A1"/>
              </a:rPr>
              <a:t>rozumowania klinicznego</a:t>
            </a:r>
            <a:endParaRPr sz="2700">
              <a:solidFill>
                <a:schemeClr val="accent2"/>
              </a:solidFill>
              <a:latin typeface="Gothic A1"/>
              <a:ea typeface="Gothic A1"/>
              <a:cs typeface="Gothic A1"/>
              <a:sym typeface="Gothic A1"/>
            </a:endParaRPr>
          </a:p>
        </p:txBody>
      </p:sp>
      <p:sp>
        <p:nvSpPr>
          <p:cNvPr id="425" name="Google Shape;425;p47"/>
          <p:cNvSpPr txBox="1">
            <a:spLocks noGrp="1"/>
          </p:cNvSpPr>
          <p:nvPr>
            <p:ph type="body" idx="1"/>
          </p:nvPr>
        </p:nvSpPr>
        <p:spPr>
          <a:xfrm>
            <a:off x="400763" y="1224338"/>
            <a:ext cx="8229600" cy="37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pl-PL" sz="1900" dirty="0">
                <a:solidFill>
                  <a:srgbClr val="434343"/>
                </a:solidFill>
                <a:latin typeface="Gothic A1"/>
                <a:ea typeface="Gothic A1"/>
                <a:cs typeface="Gothic A1"/>
                <a:sym typeface="Gothic A1"/>
              </a:rPr>
              <a:t>Terapeuci zajęciowi mówią czasem o rozumowaniu klinicznym jako o </a:t>
            </a:r>
            <a:r>
              <a:rPr lang="pl-PL" sz="1900" i="1" dirty="0">
                <a:solidFill>
                  <a:srgbClr val="434343"/>
                </a:solidFill>
                <a:latin typeface="Gothic A1"/>
                <a:ea typeface="Gothic A1"/>
                <a:cs typeface="Gothic A1"/>
                <a:sym typeface="Gothic A1"/>
              </a:rPr>
              <a:t>zastosowaniu teorii w praktyce.
 </a:t>
            </a:r>
            <a:endParaRPr sz="1900" i="1" dirty="0">
              <a:solidFill>
                <a:srgbClr val="434343"/>
              </a:solidFill>
              <a:latin typeface="Gothic A1"/>
              <a:ea typeface="Gothic A1"/>
              <a:cs typeface="Gothic A1"/>
              <a:sym typeface="Gothic A1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pl-PL" sz="1900" i="1" dirty="0">
                <a:solidFill>
                  <a:srgbClr val="434343"/>
                </a:solidFill>
                <a:latin typeface="Gothic A1"/>
                <a:ea typeface="Gothic A1"/>
                <a:cs typeface="Gothic A1"/>
                <a:sym typeface="Gothic A1"/>
              </a:rPr>
              <a:t>Osadzenie w teorii jest niezbędne do praktyki na poziomie eksperckim.</a:t>
            </a:r>
            <a:r>
              <a:rPr lang="pl-PL" sz="1900" dirty="0">
                <a:solidFill>
                  <a:srgbClr val="434343"/>
                </a:solidFill>
                <a:latin typeface="Gothic A1"/>
                <a:ea typeface="Gothic A1"/>
                <a:cs typeface="Gothic A1"/>
                <a:sym typeface="Gothic A1"/>
              </a:rPr>
              <a:t>     </a:t>
            </a:r>
            <a:r>
              <a:rPr lang="pl-PL" dirty="0">
                <a:solidFill>
                  <a:srgbClr val="434343"/>
                </a:solidFill>
                <a:latin typeface="Gothic A1"/>
                <a:ea typeface="Gothic A1"/>
                <a:cs typeface="Gothic A1"/>
                <a:sym typeface="Gothic A1"/>
              </a:rPr>
              <a:t>       																				</a:t>
            </a:r>
            <a:r>
              <a:rPr lang="pl-PL" sz="1300" dirty="0">
                <a:solidFill>
                  <a:srgbClr val="434343"/>
                </a:solidFill>
                <a:latin typeface="Gothic A1"/>
                <a:ea typeface="Gothic A1"/>
                <a:cs typeface="Gothic A1"/>
                <a:sym typeface="Gothic A1"/>
              </a:rPr>
              <a:t> 					~</a:t>
            </a:r>
            <a:r>
              <a:rPr lang="pl-PL" sz="1300" dirty="0" err="1">
                <a:solidFill>
                  <a:srgbClr val="434343"/>
                </a:solidFill>
                <a:latin typeface="Gothic A1"/>
                <a:ea typeface="Gothic A1"/>
                <a:cs typeface="Gothic A1"/>
                <a:sym typeface="Gothic A1"/>
              </a:rPr>
              <a:t>Mattingly</a:t>
            </a:r>
            <a:r>
              <a:rPr lang="pl-PL" sz="1300" dirty="0">
                <a:solidFill>
                  <a:srgbClr val="434343"/>
                </a:solidFill>
                <a:latin typeface="Gothic A1"/>
                <a:ea typeface="Gothic A1"/>
                <a:cs typeface="Gothic A1"/>
                <a:sym typeface="Gothic A1"/>
              </a:rPr>
              <a:t>, 1991</a:t>
            </a:r>
            <a:endParaRPr sz="1300" dirty="0">
              <a:solidFill>
                <a:srgbClr val="434343"/>
              </a:solidFill>
              <a:latin typeface="Gothic A1"/>
              <a:ea typeface="Gothic A1"/>
              <a:cs typeface="Gothic A1"/>
              <a:sym typeface="Gothic A1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>
              <a:solidFill>
                <a:srgbClr val="434343"/>
              </a:solidFill>
              <a:latin typeface="Gothic A1"/>
              <a:ea typeface="Gothic A1"/>
              <a:cs typeface="Gothic A1"/>
              <a:sym typeface="Gothic A1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pl-PL" sz="1900" dirty="0">
                <a:solidFill>
                  <a:srgbClr val="434343"/>
                </a:solidFill>
                <a:latin typeface="Gothic A1"/>
                <a:ea typeface="Gothic A1"/>
                <a:cs typeface="Gothic A1"/>
                <a:sym typeface="Gothic A1"/>
              </a:rPr>
              <a:t>Rozumowanie kliniczne ma kluczowe znaczenie dla terapii zajęciowej, jako że jest </a:t>
            </a:r>
            <a:r>
              <a:rPr lang="pl-PL" sz="1900" u="sng" dirty="0">
                <a:solidFill>
                  <a:srgbClr val="434343"/>
                </a:solidFill>
                <a:latin typeface="Gothic A1"/>
                <a:ea typeface="Gothic A1"/>
                <a:cs typeface="Gothic A1"/>
                <a:sym typeface="Gothic A1"/>
              </a:rPr>
              <a:t>mostem prowadzącym do skuteczności.  </a:t>
            </a:r>
            <a:endParaRPr sz="1900" u="sng" dirty="0">
              <a:solidFill>
                <a:srgbClr val="434343"/>
              </a:solidFill>
              <a:latin typeface="Gothic A1"/>
              <a:ea typeface="Gothic A1"/>
              <a:cs typeface="Gothic A1"/>
              <a:sym typeface="Gothic A1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pl-PL" sz="1900" dirty="0">
                <a:solidFill>
                  <a:srgbClr val="434343"/>
                </a:solidFill>
              </a:rPr>
              <a:t>Za jego pomocą terapeuci mogą precyzyjnie określić profil klientów w obszarze terapii zajęciowej i opracować skuteczną terapię.     			 														                                                     ~</a:t>
            </a:r>
            <a:r>
              <a:rPr lang="pl-PL" sz="1900" dirty="0" err="1">
                <a:solidFill>
                  <a:srgbClr val="434343"/>
                </a:solidFill>
              </a:rPr>
              <a:t>Ikiugu</a:t>
            </a:r>
            <a:r>
              <a:rPr lang="pl-PL" sz="1900" dirty="0">
                <a:solidFill>
                  <a:srgbClr val="434343"/>
                </a:solidFill>
              </a:rPr>
              <a:t>, 2007</a:t>
            </a:r>
            <a:endParaRPr sz="1300" dirty="0">
              <a:solidFill>
                <a:srgbClr val="434343"/>
              </a:solidFill>
              <a:latin typeface="Gothic A1"/>
              <a:ea typeface="Gothic A1"/>
              <a:cs typeface="Gothic A1"/>
              <a:sym typeface="Gothic A1"/>
            </a:endParaRPr>
          </a:p>
        </p:txBody>
      </p:sp>
      <p:sp>
        <p:nvSpPr>
          <p:cNvPr id="426" name="Google Shape;426;p4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l-PL"/>
              <a:t>33</a:t>
            </a:fld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48"/>
          <p:cNvSpPr txBox="1">
            <a:spLocks noGrp="1"/>
          </p:cNvSpPr>
          <p:nvPr>
            <p:ph type="title"/>
          </p:nvPr>
        </p:nvSpPr>
        <p:spPr>
          <a:xfrm>
            <a:off x="-1440187" y="3430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pl-PL" sz="2600">
                <a:latin typeface="Gothic A1"/>
                <a:ea typeface="Gothic A1"/>
                <a:cs typeface="Gothic A1"/>
                <a:sym typeface="Gothic A1"/>
              </a:rPr>
              <a:t>Model </a:t>
            </a:r>
            <a:r>
              <a:rPr lang="pl-PL" sz="2600">
                <a:solidFill>
                  <a:srgbClr val="373535"/>
                </a:solidFill>
                <a:latin typeface="Gothic A1 ExtraBold"/>
                <a:ea typeface="Gothic A1 ExtraBold"/>
                <a:cs typeface="Gothic A1 ExtraBold"/>
                <a:sym typeface="Gothic A1 ExtraBold"/>
              </a:rPr>
              <a:t>SpIRiT </a:t>
            </a:r>
            <a:r>
              <a:rPr lang="pl-PL" sz="2600">
                <a:latin typeface="Gothic A1"/>
                <a:ea typeface="Gothic A1"/>
                <a:cs typeface="Gothic A1"/>
                <a:sym typeface="Gothic A1"/>
              </a:rPr>
              <a:t>jest </a:t>
            </a:r>
            <a:endParaRPr sz="2600">
              <a:latin typeface="Gothic A1"/>
              <a:ea typeface="Gothic A1"/>
              <a:cs typeface="Gothic A1"/>
              <a:sym typeface="Gothic A1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pl-PL" sz="2600">
                <a:latin typeface="Gothic A1"/>
                <a:ea typeface="Gothic A1"/>
                <a:cs typeface="Gothic A1"/>
                <a:sym typeface="Gothic A1"/>
              </a:rPr>
              <a:t>,,narzędziem uważnego rozumowania klinicznego”</a:t>
            </a:r>
            <a:endParaRPr sz="2600">
              <a:latin typeface="Gothic A1"/>
              <a:ea typeface="Gothic A1"/>
              <a:cs typeface="Gothic A1"/>
              <a:sym typeface="Gothic A1"/>
            </a:endParaRPr>
          </a:p>
        </p:txBody>
      </p:sp>
      <p:sp>
        <p:nvSpPr>
          <p:cNvPr id="432" name="Google Shape;432;p48"/>
          <p:cNvSpPr txBox="1">
            <a:spLocks noGrp="1"/>
          </p:cNvSpPr>
          <p:nvPr>
            <p:ph type="body" idx="1"/>
          </p:nvPr>
        </p:nvSpPr>
        <p:spPr>
          <a:xfrm>
            <a:off x="457200" y="1440188"/>
            <a:ext cx="8229600" cy="37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778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900">
                <a:solidFill>
                  <a:schemeClr val="accent2"/>
                </a:solidFill>
              </a:rPr>
              <a:t>Reid (2009) wskazała narzędzia dla terapeutów zajęciowych, które pozwalają im na usprawnienie praktyki i rozwinięcie rozumowania klinicznego tak, by stało się bardziej uważne. </a:t>
            </a:r>
            <a:endParaRPr sz="1900">
              <a:solidFill>
                <a:schemeClr val="accent2"/>
              </a:solidFill>
            </a:endParaRPr>
          </a:p>
          <a:p>
            <a:pPr marL="520700" lvl="0" indent="0" algn="l" rtl="0">
              <a:spcBef>
                <a:spcPts val="700"/>
              </a:spcBef>
              <a:spcAft>
                <a:spcPts val="0"/>
              </a:spcAft>
              <a:buNone/>
            </a:pPr>
            <a:endParaRPr>
              <a:solidFill>
                <a:srgbClr val="444444"/>
              </a:solidFill>
            </a:endParaRPr>
          </a:p>
          <a:p>
            <a:pPr marL="520700" lvl="0" indent="0" algn="l" rtl="0">
              <a:spcBef>
                <a:spcPts val="700"/>
              </a:spcBef>
              <a:spcAft>
                <a:spcPts val="0"/>
              </a:spcAft>
              <a:buNone/>
            </a:pPr>
            <a:r>
              <a:rPr lang="pl-PL" sz="1900">
                <a:solidFill>
                  <a:srgbClr val="444444"/>
                </a:solidFill>
              </a:rPr>
              <a:t>Wyszczególnia się wśród nich cztery elementy:</a:t>
            </a:r>
            <a:endParaRPr sz="1900">
              <a:solidFill>
                <a:srgbClr val="444444"/>
              </a:solidFill>
            </a:endParaRPr>
          </a:p>
          <a:p>
            <a:pPr marL="1549400" lvl="4" indent="-285750" algn="l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3100"/>
              <a:buChar char="○"/>
            </a:pPr>
            <a:r>
              <a:rPr lang="pl-PL" sz="1700">
                <a:solidFill>
                  <a:srgbClr val="434343"/>
                </a:solidFill>
              </a:rPr>
              <a:t>Przysposobienie/przygotowanie</a:t>
            </a:r>
            <a:endParaRPr sz="1700">
              <a:solidFill>
                <a:srgbClr val="434343"/>
              </a:solidFill>
            </a:endParaRPr>
          </a:p>
          <a:p>
            <a:pPr marL="1549400" lvl="4" indent="-285750" algn="l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3100"/>
              <a:buChar char="○"/>
            </a:pPr>
            <a:r>
              <a:rPr lang="pl-PL" sz="1700">
                <a:solidFill>
                  <a:srgbClr val="434343"/>
                </a:solidFill>
              </a:rPr>
              <a:t>Bieżąca chwila – aktywna dostępność</a:t>
            </a:r>
            <a:endParaRPr sz="1700">
              <a:solidFill>
                <a:srgbClr val="434343"/>
              </a:solidFill>
            </a:endParaRPr>
          </a:p>
          <a:p>
            <a:pPr marL="1549400" lvl="4" indent="-285750" algn="l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3100"/>
              <a:buChar char="○"/>
            </a:pPr>
            <a:r>
              <a:rPr lang="pl-PL" sz="1700">
                <a:solidFill>
                  <a:srgbClr val="434343"/>
                </a:solidFill>
              </a:rPr>
              <a:t>Rozumowanie refleksyjne</a:t>
            </a:r>
            <a:endParaRPr sz="1700">
              <a:solidFill>
                <a:srgbClr val="434343"/>
              </a:solidFill>
            </a:endParaRPr>
          </a:p>
          <a:p>
            <a:pPr marL="1549400" lvl="4" indent="-285750" algn="l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3100"/>
              <a:buChar char="○"/>
            </a:pPr>
            <a:r>
              <a:rPr lang="pl-PL" sz="1700">
                <a:solidFill>
                  <a:srgbClr val="434343"/>
                </a:solidFill>
              </a:rPr>
              <a:t>Praksja i praktyka</a:t>
            </a:r>
            <a:endParaRPr sz="1700">
              <a:solidFill>
                <a:srgbClr val="434343"/>
              </a:solidFill>
            </a:endParaRPr>
          </a:p>
          <a:p>
            <a:pPr marL="749300" lvl="1" indent="-114300" algn="l" rtl="0">
              <a:spcBef>
                <a:spcPts val="500"/>
              </a:spcBef>
              <a:spcAft>
                <a:spcPts val="120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433" name="Google Shape;433;p4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l-PL"/>
              <a:t>34</a:t>
            </a:fld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4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Dziękuję!</a:t>
            </a:r>
            <a:endParaRPr/>
          </a:p>
        </p:txBody>
      </p:sp>
      <p:sp>
        <p:nvSpPr>
          <p:cNvPr id="439" name="Google Shape;439;p49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440" name="Google Shape;440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28073" y="2088963"/>
            <a:ext cx="1857375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655" y="1369225"/>
            <a:ext cx="3583250" cy="3143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8"/>
          <p:cNvSpPr txBox="1">
            <a:spLocks noGrp="1"/>
          </p:cNvSpPr>
          <p:nvPr>
            <p:ph type="title"/>
          </p:nvPr>
        </p:nvSpPr>
        <p:spPr>
          <a:xfrm>
            <a:off x="116381" y="-125606"/>
            <a:ext cx="7886700" cy="9213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600">
                <a:solidFill>
                  <a:schemeClr val="accent2"/>
                </a:solidFill>
              </a:rPr>
              <a:t>Ayres Sensory IntegrationⓇ (ASIⓇ)</a:t>
            </a:r>
            <a:endParaRPr sz="2600">
              <a:solidFill>
                <a:schemeClr val="accent2"/>
              </a:solidFill>
            </a:endParaRPr>
          </a:p>
        </p:txBody>
      </p:sp>
      <p:sp>
        <p:nvSpPr>
          <p:cNvPr id="96" name="Google Shape;96;p1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l-PL"/>
              <a:t>4</a:t>
            </a:fld>
            <a:endParaRPr/>
          </a:p>
        </p:txBody>
      </p:sp>
      <p:pic>
        <p:nvPicPr>
          <p:cNvPr id="97" name="Google Shape;97;p18"/>
          <p:cNvPicPr preferRelativeResize="0"/>
          <p:nvPr/>
        </p:nvPicPr>
        <p:blipFill rotWithShape="1">
          <a:blip r:embed="rId3">
            <a:alphaModFix/>
          </a:blip>
          <a:srcRect l="30540" t="34446" r="12342" b="21397"/>
          <a:stretch/>
        </p:blipFill>
        <p:spPr>
          <a:xfrm rot="-5400000">
            <a:off x="2260333" y="710452"/>
            <a:ext cx="4529703" cy="4486356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8"/>
          <p:cNvSpPr txBox="1"/>
          <p:nvPr/>
        </p:nvSpPr>
        <p:spPr>
          <a:xfrm>
            <a:off x="70388" y="4878000"/>
            <a:ext cx="59472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800">
                <a:latin typeface="Gothic A1"/>
                <a:ea typeface="Gothic A1"/>
                <a:cs typeface="Gothic A1"/>
                <a:sym typeface="Gothic A1"/>
              </a:rPr>
              <a:t>Ayres, 1972, 1979, 1981; Smith Roley, Schaaf, Blanche, (2001);Parham et al. 2011</a:t>
            </a:r>
            <a:endParaRPr sz="800">
              <a:latin typeface="Gothic A1"/>
              <a:ea typeface="Gothic A1"/>
              <a:cs typeface="Gothic A1"/>
              <a:sym typeface="Gothic A1"/>
            </a:endParaRPr>
          </a:p>
        </p:txBody>
      </p:sp>
      <p:grpSp>
        <p:nvGrpSpPr>
          <p:cNvPr id="99" name="Google Shape;99;p18"/>
          <p:cNvGrpSpPr/>
          <p:nvPr/>
        </p:nvGrpSpPr>
        <p:grpSpPr>
          <a:xfrm>
            <a:off x="1994638" y="585495"/>
            <a:ext cx="5214716" cy="4047245"/>
            <a:chOff x="302175" y="877057"/>
            <a:chExt cx="5780641" cy="4352344"/>
          </a:xfrm>
        </p:grpSpPr>
        <p:pic>
          <p:nvPicPr>
            <p:cNvPr id="100" name="Google Shape;100;p18"/>
            <p:cNvPicPr preferRelativeResize="0"/>
            <p:nvPr/>
          </p:nvPicPr>
          <p:blipFill rotWithShape="1">
            <a:blip r:embed="rId4">
              <a:alphaModFix/>
            </a:blip>
            <a:srcRect l="24930" t="20393" r="30796" b="17977"/>
            <a:stretch/>
          </p:blipFill>
          <p:spPr>
            <a:xfrm>
              <a:off x="302175" y="1158225"/>
              <a:ext cx="5397704" cy="40711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1" name="Google Shape;101;p1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-35303">
              <a:off x="2154742" y="897101"/>
              <a:ext cx="3903636" cy="1296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" name="Google Shape;102;p1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-9305678">
              <a:off x="3655614" y="2236165"/>
              <a:ext cx="2172832" cy="1687897"/>
            </a:xfrm>
            <a:prstGeom prst="rect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9"/>
          <p:cNvSpPr txBox="1">
            <a:spLocks noGrp="1"/>
          </p:cNvSpPr>
          <p:nvPr>
            <p:ph type="title"/>
          </p:nvPr>
        </p:nvSpPr>
        <p:spPr>
          <a:xfrm>
            <a:off x="343500" y="-113544"/>
            <a:ext cx="10515600" cy="1325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1200"/>
              </a:spcAft>
              <a:buNone/>
            </a:pPr>
            <a:endParaRPr>
              <a:highlight>
                <a:srgbClr val="EAD1DC"/>
              </a:highlight>
            </a:endParaRPr>
          </a:p>
        </p:txBody>
      </p:sp>
      <p:sp>
        <p:nvSpPr>
          <p:cNvPr id="108" name="Google Shape;108;p1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l-PL"/>
              <a:t>5</a:t>
            </a:fld>
            <a:endParaRPr/>
          </a:p>
        </p:txBody>
      </p:sp>
      <p:sp>
        <p:nvSpPr>
          <p:cNvPr id="109" name="Google Shape;109;p19"/>
          <p:cNvSpPr txBox="1"/>
          <p:nvPr/>
        </p:nvSpPr>
        <p:spPr>
          <a:xfrm>
            <a:off x="8761200" y="4869544"/>
            <a:ext cx="2829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100">
                <a:latin typeface="Gothic A1"/>
                <a:ea typeface="Gothic A1"/>
                <a:cs typeface="Gothic A1"/>
                <a:sym typeface="Gothic A1"/>
              </a:rPr>
              <a:t>X</a:t>
            </a:r>
            <a:endParaRPr sz="1100">
              <a:latin typeface="Gothic A1"/>
              <a:ea typeface="Gothic A1"/>
              <a:cs typeface="Gothic A1"/>
              <a:sym typeface="Gothic A1"/>
            </a:endParaRPr>
          </a:p>
        </p:txBody>
      </p:sp>
      <p:pic>
        <p:nvPicPr>
          <p:cNvPr id="110" name="Google Shape;110;p19"/>
          <p:cNvPicPr preferRelativeResize="0"/>
          <p:nvPr/>
        </p:nvPicPr>
        <p:blipFill rotWithShape="1">
          <a:blip r:embed="rId3">
            <a:alphaModFix/>
          </a:blip>
          <a:srcRect l="30540" t="34446" r="12342" b="21397"/>
          <a:stretch/>
        </p:blipFill>
        <p:spPr>
          <a:xfrm rot="-5400000">
            <a:off x="1518048" y="-323251"/>
            <a:ext cx="5327003" cy="597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9"/>
          <p:cNvSpPr txBox="1"/>
          <p:nvPr/>
        </p:nvSpPr>
        <p:spPr>
          <a:xfrm>
            <a:off x="7256225" y="4561750"/>
            <a:ext cx="3000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800">
                <a:solidFill>
                  <a:schemeClr val="dk1"/>
                </a:solidFill>
                <a:latin typeface="Gothic A1"/>
                <a:ea typeface="Gothic A1"/>
                <a:cs typeface="Gothic A1"/>
                <a:sym typeface="Gothic A1"/>
              </a:rPr>
              <a:t>Smith Roley, Schaaf, Blanche, (2001)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 txBox="1">
            <a:spLocks noGrp="1"/>
          </p:cNvSpPr>
          <p:nvPr>
            <p:ph type="title"/>
          </p:nvPr>
        </p:nvSpPr>
        <p:spPr>
          <a:xfrm>
            <a:off x="628650" y="-6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Adaptacja w integracji sensorycznej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100">
                <a:solidFill>
                  <a:srgbClr val="45818E"/>
                </a:solidFill>
              </a:rPr>
              <a:t>Wykres Ayers (1972 r.)</a:t>
            </a:r>
            <a:endParaRPr sz="2100">
              <a:solidFill>
                <a:srgbClr val="45818E"/>
              </a:solidFill>
            </a:endParaRPr>
          </a:p>
        </p:txBody>
      </p:sp>
      <p:sp>
        <p:nvSpPr>
          <p:cNvPr id="117" name="Google Shape;117;p20"/>
          <p:cNvSpPr txBox="1">
            <a:spLocks noGrp="1"/>
          </p:cNvSpPr>
          <p:nvPr>
            <p:ph type="body" idx="1"/>
          </p:nvPr>
        </p:nvSpPr>
        <p:spPr>
          <a:xfrm>
            <a:off x="414850" y="1268050"/>
            <a:ext cx="5483400" cy="3263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18" name="Google Shape;11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4850" y="994200"/>
            <a:ext cx="8100499" cy="395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1"/>
          <p:cNvSpPr txBox="1">
            <a:spLocks noGrp="1"/>
          </p:cNvSpPr>
          <p:nvPr>
            <p:ph type="title"/>
          </p:nvPr>
        </p:nvSpPr>
        <p:spPr>
          <a:xfrm>
            <a:off x="352000" y="19839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Sieci neuronowe w integracji sensorycznej</a:t>
            </a:r>
            <a:endParaRPr/>
          </a:p>
        </p:txBody>
      </p:sp>
      <p:sp>
        <p:nvSpPr>
          <p:cNvPr id="124" name="Google Shape;124;p2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1200"/>
              </a:spcAft>
              <a:buNone/>
            </a:pPr>
            <a:endParaRPr dirty="0"/>
          </a:p>
        </p:txBody>
      </p:sp>
      <p:sp>
        <p:nvSpPr>
          <p:cNvPr id="125" name="Google Shape;125;p21"/>
          <p:cNvSpPr txBox="1"/>
          <p:nvPr/>
        </p:nvSpPr>
        <p:spPr>
          <a:xfrm>
            <a:off x="2895927" y="1369219"/>
            <a:ext cx="2775824" cy="2597881"/>
          </a:xfrm>
          <a:prstGeom prst="rect">
            <a:avLst/>
          </a:prstGeom>
          <a:noFill/>
          <a:ln w="2857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l-PL" sz="1700" dirty="0">
                <a:solidFill>
                  <a:srgbClr val="434343"/>
                </a:solidFill>
                <a:latin typeface="Gothic A1 Medium"/>
                <a:ea typeface="Gothic A1 Medium"/>
                <a:cs typeface="Gothic A1 Medium"/>
                <a:sym typeface="Gothic A1 Medium"/>
              </a:rPr>
              <a:t>Aktywność neuronalna związana z istotnymi reakcjami adaptacyjnymi niesie największy potencjał zmian synaptycznych i </a:t>
            </a:r>
            <a:r>
              <a:rPr lang="pl-PL" sz="1700" dirty="0" err="1">
                <a:solidFill>
                  <a:srgbClr val="434343"/>
                </a:solidFill>
                <a:latin typeface="Gothic A1 Medium"/>
                <a:ea typeface="Gothic A1 Medium"/>
                <a:cs typeface="Gothic A1 Medium"/>
                <a:sym typeface="Gothic A1 Medium"/>
              </a:rPr>
              <a:t>neuroplastyczności</a:t>
            </a:r>
            <a:endParaRPr sz="1700" dirty="0">
              <a:solidFill>
                <a:srgbClr val="434343"/>
              </a:solidFill>
              <a:latin typeface="Gothic A1 Medium"/>
              <a:ea typeface="Gothic A1 Medium"/>
              <a:cs typeface="Gothic A1 Medium"/>
              <a:sym typeface="Gothic A1 Medium"/>
            </a:endParaRPr>
          </a:p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pl-PL" sz="1200" dirty="0">
                <a:solidFill>
                  <a:srgbClr val="434343"/>
                </a:solidFill>
                <a:latin typeface="Gothic A1 Medium"/>
                <a:ea typeface="Gothic A1 Medium"/>
                <a:cs typeface="Gothic A1 Medium"/>
                <a:sym typeface="Gothic A1 Medium"/>
              </a:rPr>
              <a:t>             ~Bear (1996)</a:t>
            </a:r>
            <a:endParaRPr sz="1200" dirty="0">
              <a:solidFill>
                <a:srgbClr val="434343"/>
              </a:solidFill>
              <a:latin typeface="Gothic A1 Medium"/>
              <a:ea typeface="Gothic A1 Medium"/>
              <a:cs typeface="Gothic A1 Medium"/>
              <a:sym typeface="Gothic A1 Medium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2"/>
          <p:cNvSpPr txBox="1">
            <a:spLocks noGrp="1"/>
          </p:cNvSpPr>
          <p:nvPr>
            <p:ph type="title"/>
          </p:nvPr>
        </p:nvSpPr>
        <p:spPr>
          <a:xfrm>
            <a:off x="153506" y="135750"/>
            <a:ext cx="2247000" cy="20001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700"/>
              <a:buNone/>
            </a:pPr>
            <a:r>
              <a:rPr lang="pl-PL" sz="1800"/>
              <a:t>Różnicowanie 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700"/>
              <a:buNone/>
            </a:pPr>
            <a:r>
              <a:rPr lang="pl-PL" sz="1800"/>
              <a:t>sensoryczne: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700"/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700"/>
              <a:buNone/>
            </a:pPr>
            <a:r>
              <a:rPr lang="pl-PL" sz="1300"/>
              <a:t>(Somatosensoryka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700"/>
              <a:buNone/>
            </a:pPr>
            <a:r>
              <a:rPr lang="pl-PL" sz="1300"/>
              <a:t>     jako prototyp)</a:t>
            </a:r>
            <a:endParaRPr sz="1300"/>
          </a:p>
        </p:txBody>
      </p:sp>
      <p:grpSp>
        <p:nvGrpSpPr>
          <p:cNvPr id="132" name="Google Shape;132;p22"/>
          <p:cNvGrpSpPr/>
          <p:nvPr/>
        </p:nvGrpSpPr>
        <p:grpSpPr>
          <a:xfrm>
            <a:off x="2348962" y="1596309"/>
            <a:ext cx="3500494" cy="2809219"/>
            <a:chOff x="3027" y="1488"/>
            <a:chExt cx="2553" cy="2281"/>
          </a:xfrm>
        </p:grpSpPr>
        <p:pic>
          <p:nvPicPr>
            <p:cNvPr id="133" name="Google Shape;133;p2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027" y="1488"/>
              <a:ext cx="2553" cy="228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34" name="Google Shape;134;p22"/>
            <p:cNvGrpSpPr/>
            <p:nvPr/>
          </p:nvGrpSpPr>
          <p:grpSpPr>
            <a:xfrm>
              <a:off x="3984" y="1824"/>
              <a:ext cx="1029" cy="1240"/>
              <a:chOff x="3888" y="2688"/>
              <a:chExt cx="1029" cy="1240"/>
            </a:xfrm>
          </p:grpSpPr>
          <p:sp>
            <p:nvSpPr>
              <p:cNvPr id="135" name="Google Shape;135;p22"/>
              <p:cNvSpPr/>
              <p:nvPr/>
            </p:nvSpPr>
            <p:spPr>
              <a:xfrm>
                <a:off x="4080" y="2688"/>
                <a:ext cx="95" cy="689"/>
              </a:xfrm>
              <a:custGeom>
                <a:avLst/>
                <a:gdLst/>
                <a:ahLst/>
                <a:cxnLst/>
                <a:rect l="l" t="t" r="r" b="b"/>
                <a:pathLst>
                  <a:path w="377" h="2900" extrusionOk="0">
                    <a:moveTo>
                      <a:pt x="57" y="2900"/>
                    </a:moveTo>
                    <a:cubicBezTo>
                      <a:pt x="0" y="2038"/>
                      <a:pt x="21" y="2481"/>
                      <a:pt x="57" y="800"/>
                    </a:cubicBezTo>
                    <a:cubicBezTo>
                      <a:pt x="60" y="682"/>
                      <a:pt x="153" y="476"/>
                      <a:pt x="217" y="380"/>
                    </a:cubicBezTo>
                    <a:cubicBezTo>
                      <a:pt x="259" y="214"/>
                      <a:pt x="208" y="378"/>
                      <a:pt x="277" y="240"/>
                    </a:cubicBezTo>
                    <a:cubicBezTo>
                      <a:pt x="286" y="221"/>
                      <a:pt x="288" y="199"/>
                      <a:pt x="297" y="180"/>
                    </a:cubicBezTo>
                    <a:cubicBezTo>
                      <a:pt x="308" y="159"/>
                      <a:pt x="327" y="142"/>
                      <a:pt x="337" y="120"/>
                    </a:cubicBezTo>
                    <a:cubicBezTo>
                      <a:pt x="354" y="81"/>
                      <a:pt x="377" y="0"/>
                      <a:pt x="377" y="0"/>
                    </a:cubicBezTo>
                  </a:path>
                </a:pathLst>
              </a:custGeom>
              <a:noFill/>
              <a:ln w="28575" cap="flat" cmpd="sng">
                <a:solidFill>
                  <a:srgbClr val="3366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grpSp>
            <p:nvGrpSpPr>
              <p:cNvPr id="136" name="Google Shape;136;p22"/>
              <p:cNvGrpSpPr/>
              <p:nvPr/>
            </p:nvGrpSpPr>
            <p:grpSpPr>
              <a:xfrm>
                <a:off x="3888" y="2928"/>
                <a:ext cx="1029" cy="1000"/>
                <a:chOff x="3478" y="9363"/>
                <a:chExt cx="1949" cy="2341"/>
              </a:xfrm>
            </p:grpSpPr>
            <p:sp>
              <p:nvSpPr>
                <p:cNvPr id="137" name="Google Shape;137;p22"/>
                <p:cNvSpPr/>
                <p:nvPr/>
              </p:nvSpPr>
              <p:spPr>
                <a:xfrm>
                  <a:off x="3861" y="10444"/>
                  <a:ext cx="707" cy="1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0" h="2280" extrusionOk="0">
                      <a:moveTo>
                        <a:pt x="1480" y="2280"/>
                      </a:moveTo>
                      <a:cubicBezTo>
                        <a:pt x="1390" y="2250"/>
                        <a:pt x="1356" y="2195"/>
                        <a:pt x="1300" y="2120"/>
                      </a:cubicBezTo>
                      <a:cubicBezTo>
                        <a:pt x="1275" y="2046"/>
                        <a:pt x="1231" y="1989"/>
                        <a:pt x="1200" y="1920"/>
                      </a:cubicBezTo>
                      <a:cubicBezTo>
                        <a:pt x="1174" y="1862"/>
                        <a:pt x="1160" y="1800"/>
                        <a:pt x="1140" y="1740"/>
                      </a:cubicBezTo>
                      <a:cubicBezTo>
                        <a:pt x="1125" y="1694"/>
                        <a:pt x="1087" y="1660"/>
                        <a:pt x="1060" y="1620"/>
                      </a:cubicBezTo>
                      <a:cubicBezTo>
                        <a:pt x="1020" y="1560"/>
                        <a:pt x="980" y="1500"/>
                        <a:pt x="940" y="1440"/>
                      </a:cubicBezTo>
                      <a:cubicBezTo>
                        <a:pt x="883" y="1354"/>
                        <a:pt x="842" y="1263"/>
                        <a:pt x="780" y="1180"/>
                      </a:cubicBezTo>
                      <a:cubicBezTo>
                        <a:pt x="656" y="1015"/>
                        <a:pt x="534" y="852"/>
                        <a:pt x="420" y="680"/>
                      </a:cubicBezTo>
                      <a:cubicBezTo>
                        <a:pt x="323" y="535"/>
                        <a:pt x="236" y="385"/>
                        <a:pt x="140" y="240"/>
                      </a:cubicBezTo>
                      <a:cubicBezTo>
                        <a:pt x="100" y="180"/>
                        <a:pt x="60" y="120"/>
                        <a:pt x="20" y="60"/>
                      </a:cubicBezTo>
                      <a:cubicBezTo>
                        <a:pt x="8" y="42"/>
                        <a:pt x="0" y="0"/>
                        <a:pt x="0" y="0"/>
                      </a:cubicBezTo>
                    </a:path>
                  </a:pathLst>
                </a:custGeom>
                <a:noFill/>
                <a:ln w="28575" cap="flat" cmpd="sng">
                  <a:solidFill>
                    <a:srgbClr val="0000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138" name="Google Shape;138;p22"/>
                <p:cNvSpPr/>
                <p:nvPr/>
              </p:nvSpPr>
              <p:spPr>
                <a:xfrm>
                  <a:off x="3861" y="9904"/>
                  <a:ext cx="1566" cy="5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0" h="1046" extrusionOk="0">
                      <a:moveTo>
                        <a:pt x="0" y="1046"/>
                      </a:moveTo>
                      <a:cubicBezTo>
                        <a:pt x="7" y="966"/>
                        <a:pt x="5" y="885"/>
                        <a:pt x="20" y="806"/>
                      </a:cubicBezTo>
                      <a:cubicBezTo>
                        <a:pt x="28" y="763"/>
                        <a:pt x="130" y="621"/>
                        <a:pt x="140" y="606"/>
                      </a:cubicBezTo>
                      <a:cubicBezTo>
                        <a:pt x="171" y="559"/>
                        <a:pt x="213" y="517"/>
                        <a:pt x="260" y="486"/>
                      </a:cubicBezTo>
                      <a:cubicBezTo>
                        <a:pt x="300" y="459"/>
                        <a:pt x="380" y="406"/>
                        <a:pt x="380" y="406"/>
                      </a:cubicBezTo>
                      <a:cubicBezTo>
                        <a:pt x="465" y="279"/>
                        <a:pt x="396" y="350"/>
                        <a:pt x="660" y="306"/>
                      </a:cubicBezTo>
                      <a:cubicBezTo>
                        <a:pt x="911" y="264"/>
                        <a:pt x="728" y="272"/>
                        <a:pt x="960" y="226"/>
                      </a:cubicBezTo>
                      <a:cubicBezTo>
                        <a:pt x="1052" y="208"/>
                        <a:pt x="1147" y="201"/>
                        <a:pt x="1240" y="186"/>
                      </a:cubicBezTo>
                      <a:cubicBezTo>
                        <a:pt x="1612" y="0"/>
                        <a:pt x="2716" y="146"/>
                        <a:pt x="2720" y="146"/>
                      </a:cubicBezTo>
                      <a:cubicBezTo>
                        <a:pt x="2773" y="159"/>
                        <a:pt x="2826" y="176"/>
                        <a:pt x="2880" y="186"/>
                      </a:cubicBezTo>
                      <a:cubicBezTo>
                        <a:pt x="2933" y="196"/>
                        <a:pt x="2991" y="184"/>
                        <a:pt x="3040" y="206"/>
                      </a:cubicBezTo>
                      <a:cubicBezTo>
                        <a:pt x="3070" y="220"/>
                        <a:pt x="3078" y="261"/>
                        <a:pt x="3100" y="286"/>
                      </a:cubicBezTo>
                      <a:cubicBezTo>
                        <a:pt x="3138" y="328"/>
                        <a:pt x="3189" y="359"/>
                        <a:pt x="3220" y="406"/>
                      </a:cubicBezTo>
                      <a:cubicBezTo>
                        <a:pt x="3265" y="474"/>
                        <a:pt x="3243" y="449"/>
                        <a:pt x="3280" y="486"/>
                      </a:cubicBezTo>
                    </a:path>
                  </a:pathLst>
                </a:custGeom>
                <a:noFill/>
                <a:ln w="28575" cap="flat" cmpd="sng">
                  <a:solidFill>
                    <a:srgbClr val="0000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139" name="Google Shape;139;p22"/>
                <p:cNvSpPr/>
                <p:nvPr/>
              </p:nvSpPr>
              <p:spPr>
                <a:xfrm>
                  <a:off x="3478" y="9363"/>
                  <a:ext cx="401" cy="1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" h="2120" extrusionOk="0">
                      <a:moveTo>
                        <a:pt x="840" y="2120"/>
                      </a:moveTo>
                      <a:cubicBezTo>
                        <a:pt x="833" y="1580"/>
                        <a:pt x="839" y="1040"/>
                        <a:pt x="820" y="500"/>
                      </a:cubicBezTo>
                      <a:cubicBezTo>
                        <a:pt x="815" y="365"/>
                        <a:pt x="636" y="98"/>
                        <a:pt x="520" y="40"/>
                      </a:cubicBezTo>
                      <a:cubicBezTo>
                        <a:pt x="458" y="9"/>
                        <a:pt x="355" y="7"/>
                        <a:pt x="300" y="0"/>
                      </a:cubicBezTo>
                      <a:cubicBezTo>
                        <a:pt x="273" y="7"/>
                        <a:pt x="243" y="5"/>
                        <a:pt x="220" y="20"/>
                      </a:cubicBezTo>
                      <a:cubicBezTo>
                        <a:pt x="200" y="33"/>
                        <a:pt x="190" y="58"/>
                        <a:pt x="180" y="80"/>
                      </a:cubicBezTo>
                      <a:cubicBezTo>
                        <a:pt x="147" y="154"/>
                        <a:pt x="126" y="242"/>
                        <a:pt x="100" y="320"/>
                      </a:cubicBezTo>
                      <a:cubicBezTo>
                        <a:pt x="91" y="348"/>
                        <a:pt x="79" y="377"/>
                        <a:pt x="60" y="400"/>
                      </a:cubicBezTo>
                      <a:cubicBezTo>
                        <a:pt x="45" y="418"/>
                        <a:pt x="0" y="440"/>
                        <a:pt x="0" y="440"/>
                      </a:cubicBezTo>
                    </a:path>
                  </a:pathLst>
                </a:custGeom>
                <a:noFill/>
                <a:ln w="28575" cap="flat" cmpd="sng">
                  <a:solidFill>
                    <a:srgbClr val="0000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</p:grpSp>
        </p:grpSp>
      </p:grpSp>
      <p:sp>
        <p:nvSpPr>
          <p:cNvPr id="140" name="Google Shape;140;p22"/>
          <p:cNvSpPr txBox="1">
            <a:spLocks noGrp="1"/>
          </p:cNvSpPr>
          <p:nvPr>
            <p:ph type="sldNum" idx="12"/>
          </p:nvPr>
        </p:nvSpPr>
        <p:spPr>
          <a:xfrm>
            <a:off x="4843463" y="3575447"/>
            <a:ext cx="1543200" cy="2055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l-PL"/>
              <a:t>8</a:t>
            </a:fld>
            <a:endParaRPr/>
          </a:p>
        </p:txBody>
      </p:sp>
      <p:pic>
        <p:nvPicPr>
          <p:cNvPr id="141" name="Google Shape;141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53706" y="21881"/>
            <a:ext cx="6858" cy="9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2"/>
          <p:cNvPicPr preferRelativeResize="0"/>
          <p:nvPr/>
        </p:nvPicPr>
        <p:blipFill rotWithShape="1">
          <a:blip r:embed="rId4">
            <a:alphaModFix/>
          </a:blip>
          <a:srcRect t="14895" b="17026"/>
          <a:stretch/>
        </p:blipFill>
        <p:spPr>
          <a:xfrm>
            <a:off x="1952250" y="185184"/>
            <a:ext cx="5239500" cy="4773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2"/>
          <p:cNvPicPr preferRelativeResize="0"/>
          <p:nvPr/>
        </p:nvPicPr>
        <p:blipFill rotWithShape="1">
          <a:blip r:embed="rId5">
            <a:alphaModFix/>
          </a:blip>
          <a:srcRect t="17496" b="21349"/>
          <a:stretch/>
        </p:blipFill>
        <p:spPr>
          <a:xfrm>
            <a:off x="153506" y="2996756"/>
            <a:ext cx="2507063" cy="20443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oogle Shape;149;p23"/>
          <p:cNvGrpSpPr/>
          <p:nvPr/>
        </p:nvGrpSpPr>
        <p:grpSpPr>
          <a:xfrm>
            <a:off x="3098569" y="1726838"/>
            <a:ext cx="3501694" cy="2741738"/>
            <a:chOff x="2979" y="1488"/>
            <a:chExt cx="2553" cy="2303"/>
          </a:xfrm>
        </p:grpSpPr>
        <p:pic>
          <p:nvPicPr>
            <p:cNvPr id="150" name="Google Shape;150;p2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979" y="1488"/>
              <a:ext cx="2553" cy="2303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51" name="Google Shape;151;p23"/>
            <p:cNvGrpSpPr/>
            <p:nvPr/>
          </p:nvGrpSpPr>
          <p:grpSpPr>
            <a:xfrm>
              <a:off x="3408" y="2064"/>
              <a:ext cx="1376" cy="1398"/>
              <a:chOff x="2711" y="2458"/>
              <a:chExt cx="1295" cy="1302"/>
            </a:xfrm>
          </p:grpSpPr>
          <p:sp>
            <p:nvSpPr>
              <p:cNvPr id="152" name="Google Shape;152;p23"/>
              <p:cNvSpPr/>
              <p:nvPr/>
            </p:nvSpPr>
            <p:spPr>
              <a:xfrm>
                <a:off x="3600" y="3024"/>
                <a:ext cx="154" cy="219"/>
              </a:xfrm>
              <a:custGeom>
                <a:avLst/>
                <a:gdLst/>
                <a:ahLst/>
                <a:cxnLst/>
                <a:rect l="l" t="t" r="r" b="b"/>
                <a:pathLst>
                  <a:path w="580" h="953" extrusionOk="0">
                    <a:moveTo>
                      <a:pt x="0" y="953"/>
                    </a:moveTo>
                    <a:cubicBezTo>
                      <a:pt x="7" y="726"/>
                      <a:pt x="2" y="499"/>
                      <a:pt x="20" y="273"/>
                    </a:cubicBezTo>
                    <a:cubicBezTo>
                      <a:pt x="23" y="233"/>
                      <a:pt x="166" y="120"/>
                      <a:pt x="200" y="93"/>
                    </a:cubicBezTo>
                    <a:cubicBezTo>
                      <a:pt x="238" y="63"/>
                      <a:pt x="320" y="13"/>
                      <a:pt x="320" y="13"/>
                    </a:cubicBezTo>
                    <a:cubicBezTo>
                      <a:pt x="555" y="34"/>
                      <a:pt x="474" y="0"/>
                      <a:pt x="580" y="53"/>
                    </a:cubicBezTo>
                  </a:path>
                </a:pathLst>
              </a:custGeom>
              <a:noFill/>
              <a:ln w="28575" cap="flat" cmpd="sng">
                <a:solidFill>
                  <a:srgbClr val="FF00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53" name="Google Shape;153;p23"/>
              <p:cNvSpPr/>
              <p:nvPr/>
            </p:nvSpPr>
            <p:spPr>
              <a:xfrm>
                <a:off x="3207" y="2906"/>
                <a:ext cx="158" cy="216"/>
              </a:xfrm>
              <a:custGeom>
                <a:avLst/>
                <a:gdLst/>
                <a:ahLst/>
                <a:cxnLst/>
                <a:rect l="l" t="t" r="r" b="b"/>
                <a:pathLst>
                  <a:path w="600" h="940" extrusionOk="0">
                    <a:moveTo>
                      <a:pt x="600" y="0"/>
                    </a:moveTo>
                    <a:cubicBezTo>
                      <a:pt x="544" y="5"/>
                      <a:pt x="397" y="2"/>
                      <a:pt x="320" y="40"/>
                    </a:cubicBezTo>
                    <a:cubicBezTo>
                      <a:pt x="161" y="120"/>
                      <a:pt x="73" y="281"/>
                      <a:pt x="20" y="440"/>
                    </a:cubicBezTo>
                    <a:cubicBezTo>
                      <a:pt x="13" y="460"/>
                      <a:pt x="0" y="479"/>
                      <a:pt x="0" y="500"/>
                    </a:cubicBezTo>
                    <a:cubicBezTo>
                      <a:pt x="0" y="647"/>
                      <a:pt x="0" y="793"/>
                      <a:pt x="0" y="940"/>
                    </a:cubicBezTo>
                  </a:path>
                </a:pathLst>
              </a:custGeom>
              <a:noFill/>
              <a:ln w="28575" cap="flat" cmpd="sng">
                <a:solidFill>
                  <a:srgbClr val="FF00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54" name="Google Shape;154;p23"/>
              <p:cNvSpPr/>
              <p:nvPr/>
            </p:nvSpPr>
            <p:spPr>
              <a:xfrm>
                <a:off x="2711" y="2458"/>
                <a:ext cx="1295" cy="1302"/>
              </a:xfrm>
              <a:custGeom>
                <a:avLst/>
                <a:gdLst/>
                <a:ahLst/>
                <a:cxnLst/>
                <a:rect l="l" t="t" r="r" b="b"/>
                <a:pathLst>
                  <a:path w="4932" h="5660" extrusionOk="0">
                    <a:moveTo>
                      <a:pt x="4932" y="5660"/>
                    </a:moveTo>
                    <a:cubicBezTo>
                      <a:pt x="4814" y="5484"/>
                      <a:pt x="4681" y="5326"/>
                      <a:pt x="4552" y="5160"/>
                    </a:cubicBezTo>
                    <a:cubicBezTo>
                      <a:pt x="4479" y="5067"/>
                      <a:pt x="4418" y="4959"/>
                      <a:pt x="4352" y="4860"/>
                    </a:cubicBezTo>
                    <a:cubicBezTo>
                      <a:pt x="4336" y="4836"/>
                      <a:pt x="4310" y="4822"/>
                      <a:pt x="4292" y="4800"/>
                    </a:cubicBezTo>
                    <a:cubicBezTo>
                      <a:pt x="4238" y="4735"/>
                      <a:pt x="4181" y="4669"/>
                      <a:pt x="4132" y="4600"/>
                    </a:cubicBezTo>
                    <a:cubicBezTo>
                      <a:pt x="4077" y="4521"/>
                      <a:pt x="4025" y="4440"/>
                      <a:pt x="3972" y="4360"/>
                    </a:cubicBezTo>
                    <a:cubicBezTo>
                      <a:pt x="3956" y="4336"/>
                      <a:pt x="3928" y="4323"/>
                      <a:pt x="3912" y="4300"/>
                    </a:cubicBezTo>
                    <a:cubicBezTo>
                      <a:pt x="3854" y="4219"/>
                      <a:pt x="3808" y="4124"/>
                      <a:pt x="3752" y="4040"/>
                    </a:cubicBezTo>
                    <a:cubicBezTo>
                      <a:pt x="3689" y="3946"/>
                      <a:pt x="3662" y="3930"/>
                      <a:pt x="3572" y="3840"/>
                    </a:cubicBezTo>
                    <a:cubicBezTo>
                      <a:pt x="3508" y="3776"/>
                      <a:pt x="3462" y="3695"/>
                      <a:pt x="3412" y="3620"/>
                    </a:cubicBezTo>
                    <a:cubicBezTo>
                      <a:pt x="3399" y="3600"/>
                      <a:pt x="3387" y="3578"/>
                      <a:pt x="3372" y="3560"/>
                    </a:cubicBezTo>
                    <a:cubicBezTo>
                      <a:pt x="3354" y="3538"/>
                      <a:pt x="3328" y="3523"/>
                      <a:pt x="3312" y="3500"/>
                    </a:cubicBezTo>
                    <a:cubicBezTo>
                      <a:pt x="3255" y="3420"/>
                      <a:pt x="3219" y="3324"/>
                      <a:pt x="3172" y="3240"/>
                    </a:cubicBezTo>
                    <a:cubicBezTo>
                      <a:pt x="3085" y="3084"/>
                      <a:pt x="2941" y="2944"/>
                      <a:pt x="2772" y="2880"/>
                    </a:cubicBezTo>
                    <a:cubicBezTo>
                      <a:pt x="2254" y="2686"/>
                      <a:pt x="1666" y="2827"/>
                      <a:pt x="1112" y="2820"/>
                    </a:cubicBezTo>
                    <a:cubicBezTo>
                      <a:pt x="1040" y="2796"/>
                      <a:pt x="962" y="2789"/>
                      <a:pt x="892" y="2760"/>
                    </a:cubicBezTo>
                    <a:cubicBezTo>
                      <a:pt x="861" y="2747"/>
                      <a:pt x="839" y="2719"/>
                      <a:pt x="812" y="2700"/>
                    </a:cubicBezTo>
                    <a:cubicBezTo>
                      <a:pt x="773" y="2672"/>
                      <a:pt x="732" y="2647"/>
                      <a:pt x="692" y="2620"/>
                    </a:cubicBezTo>
                    <a:cubicBezTo>
                      <a:pt x="629" y="2578"/>
                      <a:pt x="546" y="2578"/>
                      <a:pt x="472" y="2560"/>
                    </a:cubicBezTo>
                    <a:cubicBezTo>
                      <a:pt x="414" y="2502"/>
                      <a:pt x="380" y="2445"/>
                      <a:pt x="312" y="2400"/>
                    </a:cubicBezTo>
                    <a:cubicBezTo>
                      <a:pt x="235" y="2285"/>
                      <a:pt x="149" y="2175"/>
                      <a:pt x="72" y="2060"/>
                    </a:cubicBezTo>
                    <a:cubicBezTo>
                      <a:pt x="0" y="1625"/>
                      <a:pt x="23" y="1809"/>
                      <a:pt x="72" y="920"/>
                    </a:cubicBezTo>
                    <a:cubicBezTo>
                      <a:pt x="73" y="896"/>
                      <a:pt x="95" y="877"/>
                      <a:pt x="112" y="860"/>
                    </a:cubicBezTo>
                    <a:cubicBezTo>
                      <a:pt x="194" y="778"/>
                      <a:pt x="349" y="734"/>
                      <a:pt x="412" y="640"/>
                    </a:cubicBezTo>
                    <a:cubicBezTo>
                      <a:pt x="476" y="543"/>
                      <a:pt x="578" y="490"/>
                      <a:pt x="672" y="420"/>
                    </a:cubicBezTo>
                    <a:cubicBezTo>
                      <a:pt x="733" y="375"/>
                      <a:pt x="842" y="375"/>
                      <a:pt x="912" y="340"/>
                    </a:cubicBezTo>
                    <a:cubicBezTo>
                      <a:pt x="1058" y="267"/>
                      <a:pt x="1200" y="197"/>
                      <a:pt x="1352" y="140"/>
                    </a:cubicBezTo>
                    <a:cubicBezTo>
                      <a:pt x="1403" y="121"/>
                      <a:pt x="1444" y="124"/>
                      <a:pt x="1492" y="100"/>
                    </a:cubicBezTo>
                    <a:cubicBezTo>
                      <a:pt x="1513" y="89"/>
                      <a:pt x="1530" y="69"/>
                      <a:pt x="1552" y="60"/>
                    </a:cubicBezTo>
                    <a:cubicBezTo>
                      <a:pt x="1616" y="32"/>
                      <a:pt x="1704" y="17"/>
                      <a:pt x="1772" y="0"/>
                    </a:cubicBezTo>
                    <a:cubicBezTo>
                      <a:pt x="2119" y="7"/>
                      <a:pt x="2466" y="1"/>
                      <a:pt x="2812" y="20"/>
                    </a:cubicBezTo>
                    <a:cubicBezTo>
                      <a:pt x="2887" y="24"/>
                      <a:pt x="2961" y="118"/>
                      <a:pt x="3012" y="160"/>
                    </a:cubicBezTo>
                    <a:cubicBezTo>
                      <a:pt x="3030" y="175"/>
                      <a:pt x="3072" y="200"/>
                      <a:pt x="3072" y="200"/>
                    </a:cubicBezTo>
                  </a:path>
                </a:pathLst>
              </a:custGeom>
              <a:noFill/>
              <a:ln w="28575" cap="flat" cmpd="sng">
                <a:solidFill>
                  <a:srgbClr val="FF00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</p:grpSp>
      <p:sp>
        <p:nvSpPr>
          <p:cNvPr id="155" name="Google Shape;155;p23"/>
          <p:cNvSpPr txBox="1">
            <a:spLocks noGrp="1"/>
          </p:cNvSpPr>
          <p:nvPr>
            <p:ph type="sldNum" idx="12"/>
          </p:nvPr>
        </p:nvSpPr>
        <p:spPr>
          <a:xfrm>
            <a:off x="4843463" y="3575447"/>
            <a:ext cx="1543200" cy="2055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l-PL"/>
              <a:t>9</a:t>
            </a:fld>
            <a:endParaRPr/>
          </a:p>
        </p:txBody>
      </p:sp>
      <p:pic>
        <p:nvPicPr>
          <p:cNvPr id="156" name="Google Shape;156;p23"/>
          <p:cNvPicPr preferRelativeResize="0"/>
          <p:nvPr/>
        </p:nvPicPr>
        <p:blipFill rotWithShape="1">
          <a:blip r:embed="rId4">
            <a:alphaModFix/>
          </a:blip>
          <a:srcRect t="14455" b="17614"/>
          <a:stretch/>
        </p:blipFill>
        <p:spPr>
          <a:xfrm>
            <a:off x="1952250" y="197438"/>
            <a:ext cx="5239500" cy="4748626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3"/>
          <p:cNvSpPr txBox="1">
            <a:spLocks noGrp="1"/>
          </p:cNvSpPr>
          <p:nvPr>
            <p:ph type="title"/>
          </p:nvPr>
        </p:nvSpPr>
        <p:spPr>
          <a:xfrm>
            <a:off x="153506" y="135750"/>
            <a:ext cx="2247000" cy="20001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700"/>
              <a:buNone/>
            </a:pPr>
            <a:r>
              <a:rPr lang="pl-PL" sz="1800"/>
              <a:t>Modulacja 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700"/>
              <a:buNone/>
            </a:pPr>
            <a:r>
              <a:rPr lang="pl-PL" sz="1800"/>
              <a:t>sensoryczna: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700"/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700"/>
              <a:buNone/>
            </a:pPr>
            <a:r>
              <a:rPr lang="pl-PL" sz="1300"/>
              <a:t>(Somatosensoryka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700"/>
              <a:buNone/>
            </a:pPr>
            <a:r>
              <a:rPr lang="pl-PL" sz="1300"/>
              <a:t>    jako prototyp)</a:t>
            </a:r>
            <a:endParaRPr sz="1300"/>
          </a:p>
        </p:txBody>
      </p:sp>
      <p:pic>
        <p:nvPicPr>
          <p:cNvPr id="158" name="Google Shape;158;p23"/>
          <p:cNvPicPr preferRelativeResize="0"/>
          <p:nvPr/>
        </p:nvPicPr>
        <p:blipFill rotWithShape="1">
          <a:blip r:embed="rId5">
            <a:alphaModFix/>
          </a:blip>
          <a:srcRect t="17148" b="20241"/>
          <a:stretch/>
        </p:blipFill>
        <p:spPr>
          <a:xfrm>
            <a:off x="153506" y="2977500"/>
            <a:ext cx="2495094" cy="20828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994</Words>
  <Application>Microsoft Macintosh PowerPoint</Application>
  <PresentationFormat>On-screen Show (16:9)</PresentationFormat>
  <Paragraphs>190</Paragraphs>
  <Slides>35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8" baseType="lpstr">
      <vt:lpstr>Arial</vt:lpstr>
      <vt:lpstr>Arial Rounded</vt:lpstr>
      <vt:lpstr>Gothic A1 Medium</vt:lpstr>
      <vt:lpstr>Gothic A1 SemiBold</vt:lpstr>
      <vt:lpstr>Gothic A1</vt:lpstr>
      <vt:lpstr>Lato</vt:lpstr>
      <vt:lpstr>Poppins Light</vt:lpstr>
      <vt:lpstr>Times New Roman</vt:lpstr>
      <vt:lpstr>Poppins</vt:lpstr>
      <vt:lpstr>Gothic A1 ExtraBold</vt:lpstr>
      <vt:lpstr>Calibri</vt:lpstr>
      <vt:lpstr>Gothic A1 Light</vt:lpstr>
      <vt:lpstr>Simple Light</vt:lpstr>
      <vt:lpstr>PowerPoint Presentation</vt:lpstr>
      <vt:lpstr>PowerPoint Presentation</vt:lpstr>
      <vt:lpstr>Integracja sensoryczna</vt:lpstr>
      <vt:lpstr>Ayres Sensory IntegrationⓇ (ASIⓇ)</vt:lpstr>
      <vt:lpstr>PowerPoint Presentation</vt:lpstr>
      <vt:lpstr>Adaptacja w integracji sensorycznej Wykres Ayers (1972 r.)</vt:lpstr>
      <vt:lpstr>Sieci neuronowe w integracji sensorycznej</vt:lpstr>
      <vt:lpstr>Różnicowanie  sensoryczne:  (Somatosensoryka      jako prototyp)</vt:lpstr>
      <vt:lpstr>Modulacja  sensoryczna:  (Somatosensoryka     jako prototyp)</vt:lpstr>
      <vt:lpstr>Podstawowe sieci społeczno-emocjonalne</vt:lpstr>
      <vt:lpstr>PowerPoint Presentation</vt:lpstr>
      <vt:lpstr>Narzędzie SpIRiT opiera się na neuronaukowym podejściu do integracji sensorycznej… które jest czymś więcej, niż same wrażenia...                      </vt:lpstr>
      <vt:lpstr>Bundy &amp; Lane’s 2020 Zaktualizowane funkcje integracji sensorycznej</vt:lpstr>
      <vt:lpstr>Funkcje sensoryczno-integracyjne ~ à la SPIRiT</vt:lpstr>
      <vt:lpstr>PowerPoint Presentation</vt:lpstr>
      <vt:lpstr>Funkcje motoryczno-integracyjne ~ à la SPIRiT </vt:lpstr>
      <vt:lpstr>S-A-M wywodzi się z pracy Greenspana    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S-A-M stanowi podstawę narzędzia SpIRiT                      </vt:lpstr>
      <vt:lpstr>PowerPoint Presentation</vt:lpstr>
      <vt:lpstr>PowerPoint Presentation</vt:lpstr>
      <vt:lpstr>składa się z dwóch podstawowych elementów  </vt:lpstr>
      <vt:lpstr>PowerPoint Presentation</vt:lpstr>
      <vt:lpstr> STEP2SI Narzędzie planowania terapii w narzędziu </vt:lpstr>
      <vt:lpstr>PowerPoint Presentation</vt:lpstr>
      <vt:lpstr>PowerPoint Presentation</vt:lpstr>
      <vt:lpstr> STEP2SI  żeby znaleźć JRC poprzez AR</vt:lpstr>
      <vt:lpstr>STEP2SI ma zastosowanie do wszystkich obszarów SpIRiT</vt:lpstr>
      <vt:lpstr>Model SpIRiT jest narzędziem  rozumowania klinicznego</vt:lpstr>
      <vt:lpstr>Model SpIRiT jest  ,,narzędziem uważnego rozumowania klinicznego”</vt:lpstr>
      <vt:lpstr>Dziękuję!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Natalia Charitonow</cp:lastModifiedBy>
  <cp:revision>1</cp:revision>
  <dcterms:modified xsi:type="dcterms:W3CDTF">2021-05-07T14:05:45Z</dcterms:modified>
</cp:coreProperties>
</file>