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302" r:id="rId4"/>
    <p:sldId id="291" r:id="rId5"/>
    <p:sldId id="293" r:id="rId6"/>
    <p:sldId id="267" r:id="rId7"/>
    <p:sldId id="268" r:id="rId8"/>
    <p:sldId id="270" r:id="rId9"/>
    <p:sldId id="266" r:id="rId10"/>
    <p:sldId id="271" r:id="rId11"/>
    <p:sldId id="273" r:id="rId12"/>
    <p:sldId id="295" r:id="rId13"/>
    <p:sldId id="307" r:id="rId14"/>
    <p:sldId id="308" r:id="rId15"/>
    <p:sldId id="292" r:id="rId16"/>
    <p:sldId id="294" r:id="rId17"/>
    <p:sldId id="303" r:id="rId18"/>
    <p:sldId id="305" r:id="rId19"/>
    <p:sldId id="31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229F-8898-41E4-B418-58D3737E46C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2085-F80F-4BB5-8D42-DF838BFCE6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2211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229F-8898-41E4-B418-58D3737E46C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2085-F80F-4BB5-8D42-DF838BFCE6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118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FA9229F-8898-41E4-B418-58D3737E46C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96B2085-F80F-4BB5-8D42-DF838BFCE6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972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 i podtytu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>
            <a:lvl1pPr>
              <a:defRPr sz="3656">
                <a:solidFill>
                  <a:srgbClr val="FFFFFF"/>
                </a:solidFill>
              </a:defRPr>
            </a:lvl1pPr>
          </a:lstStyle>
          <a:p>
            <a:r>
              <a:t>Tekst tytułowy</a:t>
            </a:r>
          </a:p>
        </p:txBody>
      </p:sp>
      <p:sp>
        <p:nvSpPr>
          <p:cNvPr id="1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190625" y="4143375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601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601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601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601">
                <a:solidFill>
                  <a:srgbClr val="FFFFFF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43196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azek"/>
          <p:cNvSpPr>
            <a:spLocks noGrp="1"/>
          </p:cNvSpPr>
          <p:nvPr>
            <p:ph type="pic" idx="13"/>
          </p:nvPr>
        </p:nvSpPr>
        <p:spPr>
          <a:xfrm>
            <a:off x="1520708" y="203273"/>
            <a:ext cx="9144003" cy="45743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kst tytułowy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Tekst tytułowy</a:t>
            </a:r>
          </a:p>
        </p:txBody>
      </p:sp>
      <p:sp>
        <p:nvSpPr>
          <p:cNvPr id="2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826423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— na śro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 tytułowy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3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079290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azek"/>
          <p:cNvSpPr>
            <a:spLocks noGrp="1"/>
          </p:cNvSpPr>
          <p:nvPr>
            <p:ph type="pic" idx="13"/>
          </p:nvPr>
        </p:nvSpPr>
        <p:spPr>
          <a:xfrm>
            <a:off x="2122289" y="431602"/>
            <a:ext cx="11626453" cy="581322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kst tytułowy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Tekst tytułowy</a:t>
            </a:r>
          </a:p>
        </p:txBody>
      </p:sp>
      <p:sp>
        <p:nvSpPr>
          <p:cNvPr id="4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903895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239567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7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075333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azek"/>
          <p:cNvSpPr>
            <a:spLocks noGrp="1"/>
          </p:cNvSpPr>
          <p:nvPr>
            <p:ph type="pic" idx="13"/>
          </p:nvPr>
        </p:nvSpPr>
        <p:spPr>
          <a:xfrm>
            <a:off x="3830836" y="1818680"/>
            <a:ext cx="8840391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67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8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933329" y="6536531"/>
            <a:ext cx="278923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76057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0598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229F-8898-41E4-B418-58D3737E46C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2085-F80F-4BB5-8D42-DF838BFCE6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440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azek"/>
          <p:cNvSpPr>
            <a:spLocks noGrp="1"/>
          </p:cNvSpPr>
          <p:nvPr>
            <p:ph type="pic" sz="quarter" idx="13"/>
          </p:nvPr>
        </p:nvSpPr>
        <p:spPr>
          <a:xfrm>
            <a:off x="6262688" y="3536156"/>
            <a:ext cx="5676326" cy="28396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Obrazek"/>
          <p:cNvSpPr>
            <a:spLocks noGrp="1"/>
          </p:cNvSpPr>
          <p:nvPr>
            <p:ph type="pic" sz="quarter" idx="14"/>
          </p:nvPr>
        </p:nvSpPr>
        <p:spPr>
          <a:xfrm>
            <a:off x="6096000" y="625079"/>
            <a:ext cx="5500688" cy="27503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Obrazek"/>
          <p:cNvSpPr>
            <a:spLocks noGrp="1"/>
          </p:cNvSpPr>
          <p:nvPr>
            <p:ph type="pic" idx="15"/>
          </p:nvPr>
        </p:nvSpPr>
        <p:spPr>
          <a:xfrm>
            <a:off x="-2226469" y="625078"/>
            <a:ext cx="11233547" cy="561677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69175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Janek Jabłonka"/>
          <p:cNvSpPr txBox="1">
            <a:spLocks noGrp="1"/>
          </p:cNvSpPr>
          <p:nvPr>
            <p:ph type="body" sz="quarter" idx="13"/>
          </p:nvPr>
        </p:nvSpPr>
        <p:spPr>
          <a:xfrm>
            <a:off x="1190625" y="4473773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Janek Jabłonka</a:t>
            </a:r>
          </a:p>
        </p:txBody>
      </p:sp>
      <p:sp>
        <p:nvSpPr>
          <p:cNvPr id="94" name="„Wpisz tu cytat.”"/>
          <p:cNvSpPr txBox="1">
            <a:spLocks noGrp="1"/>
          </p:cNvSpPr>
          <p:nvPr>
            <p:ph type="body" sz="quarter" idx="14"/>
          </p:nvPr>
        </p:nvSpPr>
        <p:spPr>
          <a:xfrm>
            <a:off x="1190625" y="2979431"/>
            <a:ext cx="9810750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„Wpisz tu cytat.” </a:t>
            </a:r>
          </a:p>
        </p:txBody>
      </p:sp>
      <p:sp>
        <p:nvSpPr>
          <p:cNvPr id="9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890522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azek"/>
          <p:cNvSpPr>
            <a:spLocks noGrp="1"/>
          </p:cNvSpPr>
          <p:nvPr>
            <p:ph type="pic" idx="13"/>
          </p:nvPr>
        </p:nvSpPr>
        <p:spPr>
          <a:xfrm>
            <a:off x="-890487" y="0"/>
            <a:ext cx="13972974" cy="69919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39466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438661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A9229F-8898-41E4-B418-58D3737E46C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6B2085-F80F-4BB5-8D42-DF838BFCE6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2120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229F-8898-41E4-B418-58D3737E46C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2085-F80F-4BB5-8D42-DF838BFCE6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1131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229F-8898-41E4-B418-58D3737E46C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2085-F80F-4BB5-8D42-DF838BFCE6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0771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229F-8898-41E4-B418-58D3737E46C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2085-F80F-4BB5-8D42-DF838BFCE6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099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229F-8898-41E4-B418-58D3737E46C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2085-F80F-4BB5-8D42-DF838BFCE6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718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229F-8898-41E4-B418-58D3737E46C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2085-F80F-4BB5-8D42-DF838BFCE6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28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229F-8898-41E4-B418-58D3737E46C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2085-F80F-4BB5-8D42-DF838BFCE6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177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FA9229F-8898-41E4-B418-58D3737E46CB}" type="datetimeFigureOut">
              <a:rPr lang="pl-PL" smtClean="0"/>
              <a:t>2021-05-11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96B2085-F80F-4BB5-8D42-DF838BFCE6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049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933329" y="6536531"/>
            <a:ext cx="278923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81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utuł wspaniałej prezentacji  16 maja"/>
          <p:cNvSpPr txBox="1">
            <a:spLocks noGrp="1"/>
          </p:cNvSpPr>
          <p:nvPr>
            <p:ph type="ctrTitle"/>
          </p:nvPr>
        </p:nvSpPr>
        <p:spPr>
          <a:xfrm>
            <a:off x="1322363" y="2009180"/>
            <a:ext cx="9172135" cy="2321719"/>
          </a:xfrm>
          <a:prstGeom prst="rect">
            <a:avLst/>
          </a:prstGeom>
        </p:spPr>
        <p:txBody>
          <a:bodyPr/>
          <a:lstStyle/>
          <a:p>
            <a:r>
              <a:rPr lang="pl-PL" sz="3600" dirty="0"/>
              <a:t>Integracja sensoryczn@ w przestrzeni </a:t>
            </a:r>
            <a:br>
              <a:rPr lang="pl-PL" sz="3600" dirty="0"/>
            </a:br>
            <a:r>
              <a:rPr lang="pl-PL" sz="3600" dirty="0"/>
              <a:t>internetowej – wyzwanie przyszłości?</a:t>
            </a:r>
            <a:br>
              <a:rPr dirty="0"/>
            </a:br>
            <a:endParaRPr sz="2531" dirty="0"/>
          </a:p>
        </p:txBody>
      </p:sp>
      <p:sp>
        <p:nvSpPr>
          <p:cNvPr id="120" name="Imię i Nazwisko"/>
          <p:cNvSpPr txBox="1">
            <a:spLocks noGrp="1"/>
          </p:cNvSpPr>
          <p:nvPr>
            <p:ph type="subTitle" sz="quarter" idx="1"/>
          </p:nvPr>
        </p:nvSpPr>
        <p:spPr>
          <a:xfrm>
            <a:off x="2416969" y="4384477"/>
            <a:ext cx="7358063" cy="19470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3094" dirty="0"/>
              <a:t>Izabela Gelleta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2250" dirty="0"/>
              <a:t>16 maja 2021 r.</a:t>
            </a:r>
          </a:p>
          <a:p>
            <a:r>
              <a:rPr lang="pl-PL" sz="1547" dirty="0"/>
              <a:t>*Użyte materiały pochodzą z Internetu i zasobów własnych</a:t>
            </a:r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spółpraca na odległość – Microsoft Office 365 – Microsoft Teams">
            <a:extLst>
              <a:ext uri="{FF2B5EF4-FFF2-40B4-BE49-F238E27FC236}">
                <a16:creationId xmlns:a16="http://schemas.microsoft.com/office/drawing/2014/main" id="{97A46D55-B821-4436-AA74-E03C5C68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997" y="643467"/>
            <a:ext cx="4497938" cy="22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817B4B8-5E01-4B44-BC25-876D56C12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0"/>
            <a:ext cx="0" cy="3200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Zoom Kontrola bezpieczeństwa wideokonferencji - kwestie internetowe">
            <a:extLst>
              <a:ext uri="{FF2B5EF4-FFF2-40B4-BE49-F238E27FC236}">
                <a16:creationId xmlns:a16="http://schemas.microsoft.com/office/drawing/2014/main" id="{34CA232B-7ACC-4E1D-BA89-5FD90DC10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0926" y="624312"/>
            <a:ext cx="4310215" cy="226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683D1A4-93E5-4A4D-B103-8223A220E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21742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0E8ABF4-C289-489E-BEFB-3077F9D9C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52330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989CFA0-35DD-4943-B365-488C66B9B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3609790" y="3197412"/>
            <a:ext cx="4956048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88AD040-1A2B-4FB4-A345-7B9F3E5E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994133"/>
            <a:ext cx="3602736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23B704A-724B-41D6-8F33-76939E72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534400" y="3994133"/>
            <a:ext cx="3657600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ClickMeeting | Video Conferencing &amp; Webinar Software Recenzje | Czytaj  recenzje klientów na temat clickmeeting.com">
            <a:extLst>
              <a:ext uri="{FF2B5EF4-FFF2-40B4-BE49-F238E27FC236}">
                <a16:creationId xmlns:a16="http://schemas.microsoft.com/office/drawing/2014/main" id="{DA7C6D2D-8001-49A4-9B8B-B90A8A20C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833" y="4315866"/>
            <a:ext cx="1947475" cy="194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ak rozpocząć pracę z Office 365">
            <a:extLst>
              <a:ext uri="{FF2B5EF4-FFF2-40B4-BE49-F238E27FC236}">
                <a16:creationId xmlns:a16="http://schemas.microsoft.com/office/drawing/2014/main" id="{41641430-ECC0-45C7-984D-91736B19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0330" y="3710066"/>
            <a:ext cx="4173070" cy="234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kype kończy 10 lat - WP Tech">
            <a:extLst>
              <a:ext uri="{FF2B5EF4-FFF2-40B4-BE49-F238E27FC236}">
                <a16:creationId xmlns:a16="http://schemas.microsoft.com/office/drawing/2014/main" id="{0B612684-4926-4FA6-96CE-9D076BAA0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7860" y="4315866"/>
            <a:ext cx="2546876" cy="19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63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B048A9D-7810-4E83-9167-7E739CC84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68" name="Rectangle 76">
            <a:extLst>
              <a:ext uri="{FF2B5EF4-FFF2-40B4-BE49-F238E27FC236}">
                <a16:creationId xmlns:a16="http://schemas.microsoft.com/office/drawing/2014/main" id="{CC43FB38-B7F9-4596-81AE-806CFD75F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9" name="Rectangle 78">
            <a:extLst>
              <a:ext uri="{FF2B5EF4-FFF2-40B4-BE49-F238E27FC236}">
                <a16:creationId xmlns:a16="http://schemas.microsoft.com/office/drawing/2014/main" id="{E164ABF9-6BDA-48A6-BD68-60B349C56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657600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362" name="Picture 2" descr="Znalezione obrazy dla zapytania: working hard">
            <a:extLst>
              <a:ext uri="{FF2B5EF4-FFF2-40B4-BE49-F238E27FC236}">
                <a16:creationId xmlns:a16="http://schemas.microsoft.com/office/drawing/2014/main" id="{B0E9BAF6-29E0-4F3C-982C-AC97B01B3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r="14378" b="1"/>
          <a:stretch/>
        </p:blipFill>
        <p:spPr bwMode="auto">
          <a:xfrm>
            <a:off x="304744" y="216325"/>
            <a:ext cx="3627176" cy="34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Znalezione obrazy dla zapytania: sensory overload">
            <a:extLst>
              <a:ext uri="{FF2B5EF4-FFF2-40B4-BE49-F238E27FC236}">
                <a16:creationId xmlns:a16="http://schemas.microsoft.com/office/drawing/2014/main" id="{6F4722B8-EDB3-4767-85AD-67FD743E2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9690" y="179417"/>
            <a:ext cx="6397566" cy="342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Znalezione obrazy dla zapytania: looking for new job">
            <a:extLst>
              <a:ext uri="{FF2B5EF4-FFF2-40B4-BE49-F238E27FC236}">
                <a16:creationId xmlns:a16="http://schemas.microsoft.com/office/drawing/2014/main" id="{2A580803-D30E-4288-A7C2-0D5A92A62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0" r="12694" b="-2"/>
          <a:stretch/>
        </p:blipFill>
        <p:spPr bwMode="auto">
          <a:xfrm>
            <a:off x="2420221" y="3237308"/>
            <a:ext cx="3898095" cy="342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67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23EBB6-12E4-4072-978C-BE23AA4DD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84176"/>
            <a:ext cx="11725247" cy="150876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/>
              <a:t>Czego możemy spodziewać się </a:t>
            </a:r>
            <a:br>
              <a:rPr lang="pl-PL" sz="3600" b="1" dirty="0"/>
            </a:br>
            <a:r>
              <a:rPr lang="pl-PL" sz="3600" b="1" dirty="0"/>
              <a:t>w praktyce terapeuty SI po PANDEMII?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41056AC5-EA44-4401-BA82-23A8E83EF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63" y="2153920"/>
            <a:ext cx="5890637" cy="4419904"/>
          </a:xfrm>
        </p:spPr>
        <p:txBody>
          <a:bodyPr>
            <a:normAutofit/>
          </a:bodyPr>
          <a:lstStyle/>
          <a:p>
            <a:r>
              <a:rPr lang="pl-PL" sz="2400" dirty="0"/>
              <a:t>Konieczności dalszych działań diagnostyczno-terapeutycznych </a:t>
            </a:r>
            <a:br>
              <a:rPr lang="pl-PL" sz="2400" dirty="0"/>
            </a:br>
            <a:r>
              <a:rPr lang="pl-PL" sz="2400" dirty="0"/>
              <a:t>w przestrzeni zdalnej</a:t>
            </a:r>
          </a:p>
          <a:p>
            <a:r>
              <a:rPr lang="pl-PL" sz="2400" dirty="0"/>
              <a:t>Przeniesienia dokumentacji w przestrzeń online</a:t>
            </a:r>
          </a:p>
          <a:p>
            <a:r>
              <a:rPr lang="pl-PL" sz="2400" dirty="0"/>
              <a:t>Zwiększonej liczby klientów</a:t>
            </a:r>
          </a:p>
          <a:p>
            <a:r>
              <a:rPr lang="pl-PL" sz="2400" dirty="0"/>
              <a:t>Zwiększonej liczby konsultacji/diagnoz</a:t>
            </a:r>
          </a:p>
          <a:p>
            <a:r>
              <a:rPr lang="pl-PL" sz="2400" dirty="0"/>
              <a:t>Zmniejszonej liczby dostępnych miejsc</a:t>
            </a:r>
          </a:p>
          <a:p>
            <a:r>
              <a:rPr lang="pl-PL" sz="2400" dirty="0"/>
              <a:t>Trudności w planowaniu dalszych działań terapeutycznych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endParaRPr lang="pl-PL" sz="2000" dirty="0"/>
          </a:p>
          <a:p>
            <a:endParaRPr lang="en-US" sz="2000" dirty="0"/>
          </a:p>
        </p:txBody>
      </p:sp>
      <p:pic>
        <p:nvPicPr>
          <p:cNvPr id="1026" name="Picture 2" descr="Znalezione obrazy dla zapytania: teaching is stressful meme">
            <a:extLst>
              <a:ext uri="{FF2B5EF4-FFF2-40B4-BE49-F238E27FC236}">
                <a16:creationId xmlns:a16="http://schemas.microsoft.com/office/drawing/2014/main" id="{9D4F9984-C593-421A-A814-06D96ECCE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2559" y="2412800"/>
            <a:ext cx="5415888" cy="354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5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CE1E14-20F9-4CBF-BC3A-464CE1CBD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39" y="709812"/>
            <a:ext cx="9759721" cy="111221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Realia terapeutyczne dziś i jutro…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FADCFF-B76D-4E64-93D2-7EBD3ECF9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71" y="2235200"/>
            <a:ext cx="7295744" cy="4506068"/>
          </a:xfrm>
        </p:spPr>
        <p:txBody>
          <a:bodyPr>
            <a:normAutofit lnSpcReduction="10000"/>
          </a:bodyPr>
          <a:lstStyle/>
          <a:p>
            <a:r>
              <a:rPr lang="pl-PL" sz="2400" dirty="0"/>
              <a:t>Mieszany model pracy /stacjonarna-zdalna/</a:t>
            </a:r>
          </a:p>
          <a:p>
            <a:r>
              <a:rPr lang="pl-PL" sz="2400" dirty="0"/>
              <a:t>Brak systematycznej pracy stacjonarnej z uczniami </a:t>
            </a:r>
            <a:br>
              <a:rPr lang="pl-PL" sz="2400" dirty="0"/>
            </a:br>
            <a:r>
              <a:rPr lang="pl-PL" sz="2400" dirty="0"/>
              <a:t>klas 4-8 </a:t>
            </a:r>
          </a:p>
          <a:p>
            <a:r>
              <a:rPr lang="pl-PL" sz="2400" dirty="0"/>
              <a:t>Brak systematycznej pracy z dziećmi niepełnosprawnymi (regres, zachowania trudne)</a:t>
            </a:r>
          </a:p>
          <a:p>
            <a:r>
              <a:rPr lang="pl-PL" sz="2400" dirty="0"/>
              <a:t>Trudności z adekwatną oceną potrzeb dziecka </a:t>
            </a:r>
            <a:br>
              <a:rPr lang="pl-PL" sz="2400" dirty="0"/>
            </a:br>
            <a:r>
              <a:rPr lang="pl-PL" sz="2400" dirty="0"/>
              <a:t>i możliwością diagnozy /opinie, orzeczenia, plany terapii…/</a:t>
            </a:r>
          </a:p>
          <a:p>
            <a:r>
              <a:rPr lang="pl-PL" sz="2400" dirty="0"/>
              <a:t>Brak efektów, trudności z ewaluacją, systematyczną terapią…</a:t>
            </a:r>
          </a:p>
          <a:p>
            <a:r>
              <a:rPr lang="pl-PL" sz="2400" dirty="0"/>
              <a:t>Brak ujednoliconej bazy danych o pacjentach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 descr="Znalezione obrazy dla zapytania: reality">
            <a:extLst>
              <a:ext uri="{FF2B5EF4-FFF2-40B4-BE49-F238E27FC236}">
                <a16:creationId xmlns:a16="http://schemas.microsoft.com/office/drawing/2014/main" id="{DA46B46F-1641-47D3-B1B6-CC9EC4E16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" r="6766"/>
          <a:stretch/>
        </p:blipFill>
        <p:spPr bwMode="auto">
          <a:xfrm>
            <a:off x="7847215" y="1822028"/>
            <a:ext cx="4342220" cy="503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162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B2836FF-945C-48EA-A449-7EDFC73F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0"/>
            <a:ext cx="6069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3BC7947-FCF0-4F53-A871-5E847286C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5E04DFB-DE39-4410-A457-DD1B62DE0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176109"/>
            <a:ext cx="6069743" cy="16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B043757-93D8-4338-905D-34B57E5C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960" y="284176"/>
            <a:ext cx="5325479" cy="150876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tx2"/>
                </a:solidFill>
              </a:rPr>
              <a:t>Dobre nawyki terapeuty SI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C8D861-9775-41BB-8F00-266CC619E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363" y="2336800"/>
            <a:ext cx="5321076" cy="3881120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Planowanie sesji online 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/sesja z domu czy z gabinetu/przygotowanie praktyczne/materiały/prace domowe/</a:t>
            </a:r>
          </a:p>
          <a:p>
            <a:pPr marL="0" indent="0">
              <a:buNone/>
            </a:pPr>
            <a:endParaRPr lang="pl-PL" sz="2400" dirty="0">
              <a:solidFill>
                <a:schemeClr val="bg1"/>
              </a:solidFill>
            </a:endParaRPr>
          </a:p>
          <a:p>
            <a:r>
              <a:rPr lang="pl-PL" sz="2400" dirty="0">
                <a:solidFill>
                  <a:schemeClr val="bg1"/>
                </a:solidFill>
              </a:rPr>
              <a:t>Sesja a rzeczywisty czas pracy</a:t>
            </a:r>
          </a:p>
          <a:p>
            <a:endParaRPr lang="pl-PL" sz="2400" dirty="0">
              <a:solidFill>
                <a:schemeClr val="bg1"/>
              </a:solidFill>
            </a:endParaRPr>
          </a:p>
          <a:p>
            <a:r>
              <a:rPr lang="pl-PL" sz="2400" dirty="0">
                <a:solidFill>
                  <a:schemeClr val="bg1"/>
                </a:solidFill>
              </a:rPr>
              <a:t>Własna ochrona /czas/prywatność/kompetencje/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40D223A-EBB1-4976-9101-ECC62619F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2" y="1822028"/>
            <a:ext cx="5368332" cy="32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33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FFE97D-AC3D-41AD-BB26-023F4141E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/>
              <a:t>Co pozytywnego pojawiło się </a:t>
            </a:r>
            <a:br>
              <a:rPr lang="pl-PL" sz="3600" b="1" dirty="0"/>
            </a:br>
            <a:r>
              <a:rPr lang="pl-PL" sz="3600" b="1" dirty="0"/>
              <a:t>w zakresie pracy zdalnej terapeuty </a:t>
            </a:r>
            <a:r>
              <a:rPr lang="pl-PL" sz="3600" b="1" dirty="0" err="1"/>
              <a:t>sI</a:t>
            </a:r>
            <a:r>
              <a:rPr lang="pl-PL" sz="3600" b="1" dirty="0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980124-EBD9-4920-97E1-8E96BDEA2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35" y="2448560"/>
            <a:ext cx="6677516" cy="4125264"/>
          </a:xfrm>
        </p:spPr>
        <p:txBody>
          <a:bodyPr>
            <a:normAutofit/>
          </a:bodyPr>
          <a:lstStyle/>
          <a:p>
            <a:r>
              <a:rPr lang="pl-PL" sz="2400" dirty="0"/>
              <a:t>Higiena pracy</a:t>
            </a:r>
          </a:p>
          <a:p>
            <a:r>
              <a:rPr lang="pl-PL" sz="2400" dirty="0"/>
              <a:t>Konsultacje online</a:t>
            </a:r>
          </a:p>
          <a:p>
            <a:r>
              <a:rPr lang="pl-PL" sz="2400" dirty="0"/>
              <a:t>Kompetencje do prowadzenia terapii innej niż stacjonarna</a:t>
            </a:r>
          </a:p>
          <a:p>
            <a:r>
              <a:rPr lang="pl-PL" sz="2400" dirty="0" err="1"/>
              <a:t>Superwizje</a:t>
            </a:r>
            <a:r>
              <a:rPr lang="pl-PL" sz="2400" dirty="0"/>
              <a:t> i spotkania zespołów</a:t>
            </a:r>
          </a:p>
          <a:p>
            <a:r>
              <a:rPr lang="pl-PL" sz="2400" dirty="0"/>
              <a:t>Lepsza tożsamość zawodowa</a:t>
            </a:r>
          </a:p>
          <a:p>
            <a:r>
              <a:rPr lang="pl-PL" sz="2400" dirty="0"/>
              <a:t>Dostęp do ‚najlepszych terapeutów’</a:t>
            </a:r>
          </a:p>
          <a:p>
            <a:r>
              <a:rPr lang="pl-PL" sz="2400" dirty="0"/>
              <a:t>Potwierdzenie, że nasza praca ma sens!</a:t>
            </a: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2F9E2FF-24D7-45D5-A743-66E7EC4D1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2" y="2900197"/>
            <a:ext cx="4069584" cy="28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90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906E4B-BD45-4363-BB79-F7A1070A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84176"/>
            <a:ext cx="11821052" cy="150876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/>
              <a:t>CO NOWEGO ZYSKALI NASI PACJENCI/klienci?</a:t>
            </a:r>
          </a:p>
        </p:txBody>
      </p:sp>
      <p:pic>
        <p:nvPicPr>
          <p:cNvPr id="3074" name="Picture 2" descr="Znalezione obrazy dla zapytania: YOU ARE A GOOD CHILD THERAPIST">
            <a:extLst>
              <a:ext uri="{FF2B5EF4-FFF2-40B4-BE49-F238E27FC236}">
                <a16:creationId xmlns:a16="http://schemas.microsoft.com/office/drawing/2014/main" id="{E546FEF8-F4EF-4C26-9090-D33D944E1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136" y="2262294"/>
            <a:ext cx="5719864" cy="409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E176E5B6-9437-4F83-B9A0-F5075301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082" y="2631440"/>
            <a:ext cx="5447488" cy="3942384"/>
          </a:xfrm>
        </p:spPr>
        <p:txBody>
          <a:bodyPr>
            <a:normAutofit/>
          </a:bodyPr>
          <a:lstStyle/>
          <a:p>
            <a:r>
              <a:rPr lang="pl-PL" sz="2400" dirty="0"/>
              <a:t>RELACJE</a:t>
            </a:r>
          </a:p>
          <a:p>
            <a:r>
              <a:rPr lang="pl-PL" sz="2400" dirty="0"/>
              <a:t>WŁASNĄ PRZESTRZEŃ</a:t>
            </a:r>
          </a:p>
          <a:p>
            <a:r>
              <a:rPr lang="pl-PL" sz="2400" dirty="0"/>
              <a:t>SZANSĘ NA ROZWIJANIE AUTOREGULACJI</a:t>
            </a:r>
          </a:p>
          <a:p>
            <a:r>
              <a:rPr lang="pl-PL" sz="2400" dirty="0"/>
              <a:t>ELASTYCZNOŚĆ</a:t>
            </a:r>
          </a:p>
          <a:p>
            <a:r>
              <a:rPr lang="pl-PL" sz="2400" dirty="0"/>
              <a:t>GENERALIZACJĘ</a:t>
            </a:r>
          </a:p>
          <a:p>
            <a:r>
              <a:rPr lang="pl-PL" sz="2400" dirty="0"/>
              <a:t>KONTYNUACJĘ TERAPII</a:t>
            </a:r>
          </a:p>
        </p:txBody>
      </p:sp>
    </p:spTree>
    <p:extLst>
      <p:ext uri="{BB962C8B-B14F-4D97-AF65-F5344CB8AC3E}">
        <p14:creationId xmlns:p14="http://schemas.microsoft.com/office/powerpoint/2010/main" val="3579660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39B80B-AED2-451E-94F2-D93A270F8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38" y="284176"/>
            <a:ext cx="11137522" cy="150876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/>
              <a:t>Nowe wyzwania, możliwości, Perspektywy…</a:t>
            </a:r>
          </a:p>
        </p:txBody>
      </p:sp>
      <p:pic>
        <p:nvPicPr>
          <p:cNvPr id="5122" name="Picture 2" descr="Znalezione obrazy dla zapytania: zajęcia si">
            <a:extLst>
              <a:ext uri="{FF2B5EF4-FFF2-40B4-BE49-F238E27FC236}">
                <a16:creationId xmlns:a16="http://schemas.microsoft.com/office/drawing/2014/main" id="{38CAFCAD-0CB6-491A-A9DB-55C27B0911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4257" y="1964827"/>
            <a:ext cx="3363423" cy="223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nalezione obrazy dla zapytania: zabawa na placu zabaw">
            <a:extLst>
              <a:ext uri="{FF2B5EF4-FFF2-40B4-BE49-F238E27FC236}">
                <a16:creationId xmlns:a16="http://schemas.microsoft.com/office/drawing/2014/main" id="{D119829B-98DE-4B36-A9DD-F95C82E7D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6" y="1938623"/>
            <a:ext cx="3385226" cy="225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Znalezione obrazy dla zapytania: zajecia z plywania">
            <a:extLst>
              <a:ext uri="{FF2B5EF4-FFF2-40B4-BE49-F238E27FC236}">
                <a16:creationId xmlns:a16="http://schemas.microsoft.com/office/drawing/2014/main" id="{94C9DD39-912B-4229-8DE7-1262549F2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74" y="2199005"/>
            <a:ext cx="4425940" cy="173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Znalezione obrazy dla zapytania: spacer z dzieckiem">
            <a:extLst>
              <a:ext uri="{FF2B5EF4-FFF2-40B4-BE49-F238E27FC236}">
                <a16:creationId xmlns:a16="http://schemas.microsoft.com/office/drawing/2014/main" id="{F6F7D079-2BE9-4DF4-BC45-772D2124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605" y="4335618"/>
            <a:ext cx="3357309" cy="22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Znalezione obrazy dla zapytania: zajecia grupowe ruchowe">
            <a:extLst>
              <a:ext uri="{FF2B5EF4-FFF2-40B4-BE49-F238E27FC236}">
                <a16:creationId xmlns:a16="http://schemas.microsoft.com/office/drawing/2014/main" id="{29D61F42-148A-4548-A841-B83D28262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83" y="4927586"/>
            <a:ext cx="2146607" cy="142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Znalezione obrazy dla zapytania: rehabilitacja ruchowa dzieci mpd">
            <a:extLst>
              <a:ext uri="{FF2B5EF4-FFF2-40B4-BE49-F238E27FC236}">
                <a16:creationId xmlns:a16="http://schemas.microsoft.com/office/drawing/2014/main" id="{C75B6575-48CE-4CE0-9EC6-B006ADD29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6" y="4693043"/>
            <a:ext cx="2848114" cy="189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Znalezione obrazy dla zapytania: cwiczenia ruchowe xbox">
            <a:extLst>
              <a:ext uri="{FF2B5EF4-FFF2-40B4-BE49-F238E27FC236}">
                <a16:creationId xmlns:a16="http://schemas.microsoft.com/office/drawing/2014/main" id="{A0044DEE-2577-495B-9A50-9FC976834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74" y="4335618"/>
            <a:ext cx="2984275" cy="22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634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679D48-C858-43DF-9746-4F2CDB48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40" y="284176"/>
            <a:ext cx="10546079" cy="150876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/>
              <a:t>Dziękuję bardzo państwu za uwagę </a:t>
            </a:r>
            <a:r>
              <a:rPr lang="pl-PL" sz="3600" b="1" dirty="0">
                <a:sym typeface="Wingdings" panose="05000000000000000000" pitchFamily="2" charset="2"/>
              </a:rPr>
              <a:t></a:t>
            </a:r>
            <a:endParaRPr lang="pl-PL" sz="3600" b="1" dirty="0"/>
          </a:p>
        </p:txBody>
      </p:sp>
      <p:pic>
        <p:nvPicPr>
          <p:cNvPr id="6146" name="Picture 2" descr="Znalezione obrazy dla zapytania: kids upside down">
            <a:extLst>
              <a:ext uri="{FF2B5EF4-FFF2-40B4-BE49-F238E27FC236}">
                <a16:creationId xmlns:a16="http://schemas.microsoft.com/office/drawing/2014/main" id="{BA17CD60-3670-44AD-84F7-87460E6336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63" y="2153907"/>
            <a:ext cx="8170873" cy="441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5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0AC459-9656-4F05-85C4-212AABB87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" y="2123440"/>
            <a:ext cx="11998959" cy="1782271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+mn-lt"/>
                <a:ea typeface="+mj-ea"/>
                <a:cs typeface="+mj-cs"/>
              </a:rPr>
              <a:t>Pandemia Covid-19 spowodowała wiele zmian</a:t>
            </a:r>
            <a:br>
              <a:rPr lang="pl-PL" sz="3600" b="1" dirty="0">
                <a:latin typeface="+mn-lt"/>
                <a:ea typeface="+mj-ea"/>
                <a:cs typeface="+mj-cs"/>
              </a:rPr>
            </a:br>
            <a:r>
              <a:rPr lang="pl-PL" sz="3600" b="1" dirty="0">
                <a:latin typeface="+mn-lt"/>
                <a:ea typeface="+mj-ea"/>
                <a:cs typeface="+mj-cs"/>
              </a:rPr>
              <a:t>w naszym życiu codziennym…</a:t>
            </a:r>
            <a:endParaRPr lang="pl-PL" sz="3600" b="1" dirty="0"/>
          </a:p>
        </p:txBody>
      </p:sp>
      <p:pic>
        <p:nvPicPr>
          <p:cNvPr id="4" name="Picture 8" descr="25 zabaw ruchowych - gdy trzeba pozostać w domu - uczymyibawimy">
            <a:extLst>
              <a:ext uri="{FF2B5EF4-FFF2-40B4-BE49-F238E27FC236}">
                <a16:creationId xmlns:a16="http://schemas.microsoft.com/office/drawing/2014/main" id="{27663F45-6623-471C-9E11-1BD70A3E4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r="10069" b="4"/>
          <a:stretch/>
        </p:blipFill>
        <p:spPr bwMode="auto">
          <a:xfrm>
            <a:off x="928940" y="4033520"/>
            <a:ext cx="3097928" cy="26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Lekcje WF on-line muszą być bezpieczne- apeluje kuratorium oświaty - ESKA.pl">
            <a:extLst>
              <a:ext uri="{FF2B5EF4-FFF2-40B4-BE49-F238E27FC236}">
                <a16:creationId xmlns:a16="http://schemas.microsoft.com/office/drawing/2014/main" id="{B6CC8D15-D71A-469E-9254-69FFCB30F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r="20830" b="-2"/>
          <a:stretch/>
        </p:blipFill>
        <p:spPr bwMode="auto">
          <a:xfrm>
            <a:off x="8347480" y="4033520"/>
            <a:ext cx="3075836" cy="26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BDF5AB9-35DC-4819-ABA9-0347CCEB7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78" y="90631"/>
            <a:ext cx="2400300" cy="1905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C66742F-22B1-4F8C-A3E3-90D625269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62" y="4033520"/>
            <a:ext cx="3641824" cy="261111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8CFC80C-8CE1-48D7-8ADB-AAADDA6E2E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40" y="213360"/>
            <a:ext cx="3097928" cy="169721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1C98C3F-6234-4794-9216-DAC4B03A42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88" y="213360"/>
            <a:ext cx="3097928" cy="17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6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3BADAB-3F09-42FA-AF6C-38D8EDBF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84176"/>
            <a:ext cx="11970426" cy="1508760"/>
          </a:xfrm>
        </p:spPr>
        <p:txBody>
          <a:bodyPr>
            <a:noAutofit/>
          </a:bodyPr>
          <a:lstStyle/>
          <a:p>
            <a:pPr algn="ctr"/>
            <a:br>
              <a:rPr lang="pl-PL" sz="2400" b="1" dirty="0">
                <a:latin typeface="+mj-lt"/>
                <a:ea typeface="+mj-ea"/>
                <a:cs typeface="+mj-cs"/>
              </a:rPr>
            </a:br>
            <a:r>
              <a:rPr lang="pl-PL" sz="3600" b="1" dirty="0">
                <a:latin typeface="+mj-lt"/>
                <a:ea typeface="+mj-ea"/>
                <a:cs typeface="+mj-cs"/>
              </a:rPr>
              <a:t>liczne ograniczenia pojawiły się</a:t>
            </a:r>
            <a:br>
              <a:rPr lang="pl-PL" sz="3600" b="1" dirty="0">
                <a:latin typeface="+mj-lt"/>
                <a:ea typeface="+mj-ea"/>
                <a:cs typeface="+mj-cs"/>
              </a:rPr>
            </a:br>
            <a:r>
              <a:rPr lang="pl-PL" sz="3600" b="1" dirty="0">
                <a:latin typeface="+mj-lt"/>
                <a:ea typeface="+mj-ea"/>
                <a:cs typeface="+mj-cs"/>
              </a:rPr>
              <a:t>w pracy terapeuty Integracji Sensorycznej</a:t>
            </a:r>
            <a:br>
              <a:rPr lang="pl-PL" sz="2400" b="1" dirty="0">
                <a:latin typeface="+mj-lt"/>
                <a:ea typeface="+mj-ea"/>
                <a:cs typeface="+mj-cs"/>
              </a:rPr>
            </a:b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E0AE13-96E0-4FB9-B344-2EB80FD08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45" y="2127042"/>
            <a:ext cx="5794444" cy="4446781"/>
          </a:xfrm>
        </p:spPr>
        <p:txBody>
          <a:bodyPr>
            <a:normAutofit/>
          </a:bodyPr>
          <a:lstStyle/>
          <a:p>
            <a:r>
              <a:rPr lang="pl-PL" sz="2400" dirty="0"/>
              <a:t>Placówki zostały zamknięte</a:t>
            </a:r>
          </a:p>
          <a:p>
            <a:r>
              <a:rPr lang="pl-PL" sz="2400" dirty="0"/>
              <a:t>Rodzice zrezygnowali lub zostali zmuszeni do rezygnacji z zajęć </a:t>
            </a:r>
          </a:p>
          <a:p>
            <a:r>
              <a:rPr lang="pl-PL" sz="2400" dirty="0"/>
              <a:t>Dzieci przed i po diagnozie zostały na długi czas ‚unieruchomione’ na terenie domu</a:t>
            </a:r>
          </a:p>
          <a:p>
            <a:r>
              <a:rPr lang="pl-PL" sz="2400" dirty="0"/>
              <a:t>Pozbawiono je możliwości autoregulacji poprzez swobodny ruch oraz zajęcia tematyczne</a:t>
            </a:r>
          </a:p>
          <a:p>
            <a:r>
              <a:rPr lang="pl-PL" sz="2400" dirty="0"/>
              <a:t>Edukacja szkolna i aktywność fizyczna przeniosła się do Internetu</a:t>
            </a:r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CC4F660-D220-4CEC-BB5E-F98CBA928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52" y="2761614"/>
            <a:ext cx="5292865" cy="302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69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75AA3A-8B5F-4816-9137-BBF3A926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1" y="284176"/>
            <a:ext cx="12029656" cy="150876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/>
              <a:t>Co stało się Placówkami, gabinetami?</a:t>
            </a:r>
          </a:p>
        </p:txBody>
      </p:sp>
      <p:pic>
        <p:nvPicPr>
          <p:cNvPr id="4106" name="Picture 10" descr="Znalezione obrazy dla zapytania: kalendarz wizyt">
            <a:extLst>
              <a:ext uri="{FF2B5EF4-FFF2-40B4-BE49-F238E27FC236}">
                <a16:creationId xmlns:a16="http://schemas.microsoft.com/office/drawing/2014/main" id="{4F386C82-3624-4106-8AB8-DE3BC082C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6" r="17576" b="2"/>
          <a:stretch/>
        </p:blipFill>
        <p:spPr bwMode="auto">
          <a:xfrm>
            <a:off x="207780" y="1822028"/>
            <a:ext cx="4980305" cy="503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12A35D-C995-465D-A8BD-4860CFBC3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19" y="2255520"/>
            <a:ext cx="6349135" cy="4318304"/>
          </a:xfrm>
        </p:spPr>
        <p:txBody>
          <a:bodyPr>
            <a:normAutofit/>
          </a:bodyPr>
          <a:lstStyle/>
          <a:p>
            <a:r>
              <a:rPr lang="pl-PL" sz="2400" dirty="0"/>
              <a:t>Zmienny model pracy /zamknięte/zdalne/stacjonarne/</a:t>
            </a:r>
          </a:p>
          <a:p>
            <a:r>
              <a:rPr lang="pl-PL" sz="2400" dirty="0"/>
              <a:t>Kłopoty z orzecznictwem, dokumentacją, ewaluacją…</a:t>
            </a:r>
          </a:p>
          <a:p>
            <a:r>
              <a:rPr lang="pl-PL" sz="2400" dirty="0"/>
              <a:t>Zostały zmuszone do: reorganizacji grafiku, nowych nakładów finansowych związanych</a:t>
            </a:r>
            <a:br>
              <a:rPr lang="pl-PL" sz="2400" dirty="0"/>
            </a:br>
            <a:r>
              <a:rPr lang="pl-PL" sz="2400" dirty="0"/>
              <a:t>z zachowaniem higieny, wprowadzenia nowej dokumentacji /rekomendacje PSTIS/</a:t>
            </a:r>
          </a:p>
          <a:p>
            <a:r>
              <a:rPr lang="pl-PL" sz="2400" dirty="0"/>
              <a:t>Konfrontacja z niespodziewanymi nieobecnościami terapeutów i klientów</a:t>
            </a:r>
          </a:p>
          <a:p>
            <a:endParaRPr lang="pl-PL" dirty="0"/>
          </a:p>
        </p:txBody>
      </p:sp>
      <p:sp>
        <p:nvSpPr>
          <p:cNvPr id="5" name="AutoShape 2" descr="Znalezione obrazy dla zapytania: kalendarz wizyt">
            <a:extLst>
              <a:ext uri="{FF2B5EF4-FFF2-40B4-BE49-F238E27FC236}">
                <a16:creationId xmlns:a16="http://schemas.microsoft.com/office/drawing/2014/main" id="{F9835452-F026-4BF9-A02D-44C176CDE5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6" descr="Znalezione obrazy dla zapytania: kalendarz wizyt">
            <a:extLst>
              <a:ext uri="{FF2B5EF4-FFF2-40B4-BE49-F238E27FC236}">
                <a16:creationId xmlns:a16="http://schemas.microsoft.com/office/drawing/2014/main" id="{F9D43D97-9993-4743-AFB2-D48CDAC8EC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8" descr="Znalezione obrazy dla zapytania: kalendarz wizyt">
            <a:extLst>
              <a:ext uri="{FF2B5EF4-FFF2-40B4-BE49-F238E27FC236}">
                <a16:creationId xmlns:a16="http://schemas.microsoft.com/office/drawing/2014/main" id="{A4C5C6D6-DD43-4447-AA28-49F8D23EF9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945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3FD8994-38E8-4E51-9444-3447A171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71673FE-0587-4591-8D3B-D7F7345E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C6C3F54-FFF7-4748-87D4-FD74FF6E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090" y="284176"/>
            <a:ext cx="5932113" cy="1466803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/>
              <a:t>Co stało się z dziećmi?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8104AC-C3C0-4247-9D20-129410F20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910" y="1859047"/>
            <a:ext cx="5864293" cy="4822844"/>
          </a:xfrm>
        </p:spPr>
        <p:txBody>
          <a:bodyPr>
            <a:noAutofit/>
          </a:bodyPr>
          <a:lstStyle/>
          <a:p>
            <a:r>
              <a:rPr lang="pl-PL" sz="2400" dirty="0"/>
              <a:t>Całkowicie przerwały terapię ze względów organizacyjnych lub zdrowotnych</a:t>
            </a:r>
          </a:p>
          <a:p>
            <a:r>
              <a:rPr lang="pl-PL" sz="2400" dirty="0"/>
              <a:t>Nie miały możliwości odbycia dodatkowych konsultacji</a:t>
            </a:r>
          </a:p>
          <a:p>
            <a:r>
              <a:rPr lang="pl-PL" sz="2400" dirty="0"/>
              <a:t>Utknęły w procesie diagnostycznym</a:t>
            </a:r>
          </a:p>
          <a:p>
            <a:r>
              <a:rPr lang="pl-PL" sz="2400" dirty="0"/>
              <a:t>Kontynuowały terapię w warunkach domowych</a:t>
            </a:r>
          </a:p>
          <a:p>
            <a:r>
              <a:rPr lang="pl-PL" sz="2400" dirty="0"/>
              <a:t>Więcej czasu zaczęły spędzać przy komputerze z powodu lekcji, terapii, podtrzymania relacji społecznych</a:t>
            </a:r>
          </a:p>
          <a:p>
            <a:r>
              <a:rPr lang="pl-PL" sz="2400" dirty="0"/>
              <a:t>Doświadczyły </a:t>
            </a:r>
            <a:r>
              <a:rPr lang="pl-PL" sz="2400" dirty="0" err="1"/>
              <a:t>przestymulowania</a:t>
            </a:r>
            <a:r>
              <a:rPr lang="pl-PL" sz="2400" dirty="0"/>
              <a:t> w zakresie kontaktu z urządzeniami multimedialnymi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88B89EB-F407-43A3-BEB2-C2C1A4938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2" y="1859047"/>
            <a:ext cx="5331171" cy="36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60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3FD8994-38E8-4E51-9444-3447A171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71673FE-0587-4591-8D3B-D7F7345E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8A0EFB-83D8-474C-A406-D075DE8C5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091" y="311791"/>
            <a:ext cx="6127343" cy="1332184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/>
              <a:t>Co stało się z rodzicami?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6436D1-E38D-403A-8C3D-D71800FA2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092" y="1822028"/>
            <a:ext cx="6059524" cy="5035972"/>
          </a:xfrm>
        </p:spPr>
        <p:txBody>
          <a:bodyPr>
            <a:noAutofit/>
          </a:bodyPr>
          <a:lstStyle/>
          <a:p>
            <a:r>
              <a:rPr lang="pl-PL" sz="2400" dirty="0"/>
              <a:t>Zostali terapeutami, nauczycielami, opiekunami swojego dziecka/dzieci</a:t>
            </a:r>
          </a:p>
          <a:p>
            <a:r>
              <a:rPr lang="pl-PL" sz="2400" dirty="0"/>
              <a:t>Zostali zmuszenia do zmiany rytmu dnia, pogodzenia opieki oraz pracy zawodowej</a:t>
            </a:r>
          </a:p>
          <a:p>
            <a:r>
              <a:rPr lang="pl-PL" sz="2400" dirty="0"/>
              <a:t>Terapia została przerwana ze względu na zmianę miejsca pobytu, obciążenia finansowe, wysoki poziom lęku, ograniczenia epidemiczne</a:t>
            </a:r>
          </a:p>
          <a:p>
            <a:r>
              <a:rPr lang="pl-PL" sz="2400" dirty="0"/>
              <a:t>Skonfrontowali się z trudnościami swojego dziecka</a:t>
            </a:r>
          </a:p>
          <a:p>
            <a:r>
              <a:rPr lang="pl-PL" sz="2400" dirty="0"/>
              <a:t>Zostali zmuszenia do poszukiwania pomocy </a:t>
            </a:r>
          </a:p>
          <a:p>
            <a:r>
              <a:rPr lang="pl-PL" sz="2400" dirty="0"/>
              <a:t>Pokazali się z prywatnej strony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0650D5A-8CA0-4CDA-912F-6F9BB8E3B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29" y="1822028"/>
            <a:ext cx="5527038" cy="368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98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3FD8994-38E8-4E51-9444-3447A171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71673FE-0587-4591-8D3B-D7F7345E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F519341-C76A-44D8-85DE-710E61CF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160" y="284176"/>
            <a:ext cx="6591273" cy="150876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/>
              <a:t>Co stało się z terapeutami?</a:t>
            </a:r>
          </a:p>
        </p:txBody>
      </p:sp>
      <p:pic>
        <p:nvPicPr>
          <p:cNvPr id="6146" name="Picture 2" descr="Znalezione obrazy dla zapytania: planning woman">
            <a:extLst>
              <a:ext uri="{FF2B5EF4-FFF2-40B4-BE49-F238E27FC236}">
                <a16:creationId xmlns:a16="http://schemas.microsoft.com/office/drawing/2014/main" id="{E700F5D4-0CAC-443B-AAAA-34412C42E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4" r="11836" b="-1"/>
          <a:stretch/>
        </p:blipFill>
        <p:spPr bwMode="auto">
          <a:xfrm>
            <a:off x="955040" y="764358"/>
            <a:ext cx="4214238" cy="53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216C29-2C71-4F1B-8A5C-DF7CEF119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72" y="2306320"/>
            <a:ext cx="5899765" cy="4383345"/>
          </a:xfrm>
        </p:spPr>
        <p:txBody>
          <a:bodyPr>
            <a:normAutofit/>
          </a:bodyPr>
          <a:lstStyle/>
          <a:p>
            <a:r>
              <a:rPr lang="pl-PL" sz="2400" dirty="0"/>
              <a:t>Dostosowanie się do nowych wytycznych </a:t>
            </a:r>
            <a:br>
              <a:rPr lang="pl-PL" sz="2400" dirty="0"/>
            </a:br>
            <a:r>
              <a:rPr lang="pl-PL" sz="2400" dirty="0"/>
              <a:t>i nowych form pracy</a:t>
            </a:r>
          </a:p>
          <a:p>
            <a:r>
              <a:rPr lang="pl-PL" sz="2400" dirty="0"/>
              <a:t>Zmiana grafiku w zakresie czasu i ilości pracy</a:t>
            </a:r>
          </a:p>
          <a:p>
            <a:r>
              <a:rPr lang="pl-PL" sz="2400" dirty="0"/>
              <a:t>Brak regularnej pracy na sali SI</a:t>
            </a:r>
          </a:p>
          <a:p>
            <a:r>
              <a:rPr lang="pl-PL" sz="2400" dirty="0"/>
              <a:t>Stosowanie nowych procedur sanitarnych</a:t>
            </a:r>
          </a:p>
          <a:p>
            <a:r>
              <a:rPr lang="pl-PL" sz="2400" dirty="0"/>
              <a:t>Dostosowanie się do zmian w wyposażeniu</a:t>
            </a:r>
          </a:p>
          <a:p>
            <a:r>
              <a:rPr lang="pl-PL" sz="2400" dirty="0"/>
              <a:t>Wyjście z „zawodowej strefy komfortu”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3573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>
            <a:extLst>
              <a:ext uri="{FF2B5EF4-FFF2-40B4-BE49-F238E27FC236}">
                <a16:creationId xmlns:a16="http://schemas.microsoft.com/office/drawing/2014/main" id="{FB2836FF-945C-48EA-A449-7EDFC73F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0"/>
            <a:ext cx="6069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72">
            <a:extLst>
              <a:ext uri="{FF2B5EF4-FFF2-40B4-BE49-F238E27FC236}">
                <a16:creationId xmlns:a16="http://schemas.microsoft.com/office/drawing/2014/main" id="{83BC7947-FCF0-4F53-A871-5E847286C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5E04DFB-DE39-4410-A457-DD1B62DE0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176109"/>
            <a:ext cx="6069743" cy="16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EDE6BF3-E407-440D-87D6-D1443BA87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310" y="284176"/>
            <a:ext cx="5997769" cy="150876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tx2"/>
                </a:solidFill>
              </a:rPr>
              <a:t>Z czym zmierzył się terapeuta SI w zakresie pracy zdalnej?</a:t>
            </a:r>
          </a:p>
        </p:txBody>
      </p:sp>
      <p:pic>
        <p:nvPicPr>
          <p:cNvPr id="7170" name="Picture 2" descr="Znalezione obrazy dla zapytania: troubles working">
            <a:extLst>
              <a:ext uri="{FF2B5EF4-FFF2-40B4-BE49-F238E27FC236}">
                <a16:creationId xmlns:a16="http://schemas.microsoft.com/office/drawing/2014/main" id="{AEB35D9C-1006-477B-8A5D-277AAF1E9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3" y="1822028"/>
            <a:ext cx="5170310" cy="387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A8505C-4338-45A8-AA31-AF8D437A9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878" y="2194560"/>
            <a:ext cx="5897201" cy="4572000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Własne trudności organizacyjne - rodzina/praca/brak prywatności </a:t>
            </a:r>
          </a:p>
          <a:p>
            <a:r>
              <a:rPr lang="pl-PL" sz="2400" dirty="0">
                <a:solidFill>
                  <a:schemeClr val="bg1"/>
                </a:solidFill>
              </a:rPr>
              <a:t>Trudności lokalizacyjne</a:t>
            </a:r>
          </a:p>
          <a:p>
            <a:r>
              <a:rPr lang="pl-PL" sz="2400" dirty="0">
                <a:solidFill>
                  <a:schemeClr val="bg1"/>
                </a:solidFill>
              </a:rPr>
              <a:t>Trudności sprzętowe (mało urządzeń, słabe łącze, prywatne nakłady finansowe)</a:t>
            </a:r>
          </a:p>
          <a:p>
            <a:r>
              <a:rPr lang="pl-PL" sz="2400" dirty="0">
                <a:solidFill>
                  <a:schemeClr val="bg1"/>
                </a:solidFill>
              </a:rPr>
              <a:t>Konieczność przygotowania ‚na już’ konspektów, narzędzi, pomocy…</a:t>
            </a:r>
          </a:p>
          <a:p>
            <a:r>
              <a:rPr lang="pl-PL" sz="2400" dirty="0">
                <a:solidFill>
                  <a:schemeClr val="bg1"/>
                </a:solidFill>
              </a:rPr>
              <a:t>Brak bazy - co i skąd?</a:t>
            </a:r>
          </a:p>
          <a:p>
            <a:r>
              <a:rPr lang="pl-PL" sz="2400" dirty="0">
                <a:solidFill>
                  <a:schemeClr val="bg1"/>
                </a:solidFill>
              </a:rPr>
              <a:t>Brak możliwości odbycia szkoleń stacjonarnych</a:t>
            </a:r>
          </a:p>
          <a:p>
            <a:pPr marL="0" indent="0">
              <a:buNone/>
            </a:pPr>
            <a:endParaRPr lang="pl-PL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87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B2836FF-945C-48EA-A449-7EDFC73F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0"/>
            <a:ext cx="6069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3BC7947-FCF0-4F53-A871-5E847286C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5E04DFB-DE39-4410-A457-DD1B62DE0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176109"/>
            <a:ext cx="6069743" cy="16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EDAF45-F99B-478F-B8E6-E69F4D79F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310" y="284176"/>
            <a:ext cx="5960805" cy="150876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tx2"/>
                </a:solidFill>
              </a:rPr>
              <a:t>Nabycie nowych umiejętności </a:t>
            </a:r>
          </a:p>
        </p:txBody>
      </p:sp>
      <p:pic>
        <p:nvPicPr>
          <p:cNvPr id="8194" name="Picture 2" descr="Znalezione obrazy dla zapytania: new sqills">
            <a:extLst>
              <a:ext uri="{FF2B5EF4-FFF2-40B4-BE49-F238E27FC236}">
                <a16:creationId xmlns:a16="http://schemas.microsoft.com/office/drawing/2014/main" id="{EF23AB93-28ED-4D05-89B8-F36AA09A0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177" y="370992"/>
            <a:ext cx="4851141" cy="281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F0273-ED1E-4D40-91E9-F9D33F150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430" y="2987040"/>
            <a:ext cx="5544766" cy="3586784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Obsługa komputera</a:t>
            </a:r>
          </a:p>
          <a:p>
            <a:r>
              <a:rPr lang="pl-PL" sz="2400" dirty="0">
                <a:solidFill>
                  <a:schemeClr val="bg1"/>
                </a:solidFill>
              </a:rPr>
              <a:t>Obsługa aplikacji internetowych</a:t>
            </a:r>
          </a:p>
          <a:p>
            <a:r>
              <a:rPr lang="pl-PL" sz="2400" dirty="0">
                <a:solidFill>
                  <a:schemeClr val="bg1"/>
                </a:solidFill>
              </a:rPr>
              <a:t>Obsługa drobnego sprzętu biurowego</a:t>
            </a:r>
          </a:p>
          <a:p>
            <a:r>
              <a:rPr lang="pl-PL" sz="2400" dirty="0">
                <a:solidFill>
                  <a:schemeClr val="bg1"/>
                </a:solidFill>
              </a:rPr>
              <a:t>Kompetencje własne do prowadzenia terapii na odległość</a:t>
            </a:r>
          </a:p>
          <a:p>
            <a:endParaRPr lang="pl-PL" sz="2800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8" name="Picture 4" descr="Facebook Messenger – Wikipedia, wolna encyklopedia">
            <a:extLst>
              <a:ext uri="{FF2B5EF4-FFF2-40B4-BE49-F238E27FC236}">
                <a16:creationId xmlns:a16="http://schemas.microsoft.com/office/drawing/2014/main" id="{3B959EA5-B24D-4187-8D0E-530E403E2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3748" y="3499417"/>
            <a:ext cx="1083532" cy="10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acebook – zaloguj się lub zarejestruj">
            <a:extLst>
              <a:ext uri="{FF2B5EF4-FFF2-40B4-BE49-F238E27FC236}">
                <a16:creationId xmlns:a16="http://schemas.microsoft.com/office/drawing/2014/main" id="{B9DFC780-8B70-428D-97AA-F43FF5689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66" y="3407915"/>
            <a:ext cx="2431320" cy="85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5x7 Studio - Świecie - Projektowanie stron internetowych">
            <a:extLst>
              <a:ext uri="{FF2B5EF4-FFF2-40B4-BE49-F238E27FC236}">
                <a16:creationId xmlns:a16="http://schemas.microsoft.com/office/drawing/2014/main" id="{FFF2C453-930C-48FB-A541-80979C38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674" y="4582949"/>
            <a:ext cx="1741105" cy="174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Poczta - pracownicy - Pomoc informatyczna - Dział Usług Informatycznych">
            <a:extLst>
              <a:ext uri="{FF2B5EF4-FFF2-40B4-BE49-F238E27FC236}">
                <a16:creationId xmlns:a16="http://schemas.microsoft.com/office/drawing/2014/main" id="{0A35F99C-4AA8-43B8-A546-0A2E55AF8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0627" y="3175316"/>
            <a:ext cx="1961303" cy="150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AMERA INTERNETOWA 5.0 MP SKYPE KAMERKA + MIKROFON - 6923253110 - oficjalne  archiwum Allegro">
            <a:extLst>
              <a:ext uri="{FF2B5EF4-FFF2-40B4-BE49-F238E27FC236}">
                <a16:creationId xmlns:a16="http://schemas.microsoft.com/office/drawing/2014/main" id="{CF269959-24E4-4764-BB01-1E960CE5C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4498" y="4881934"/>
            <a:ext cx="2212052" cy="16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JBL TUNE 500BT (różowy) - Dobra cena, Opinie w Sklepie RTV EURO AGD">
            <a:extLst>
              <a:ext uri="{FF2B5EF4-FFF2-40B4-BE49-F238E27FC236}">
                <a16:creationId xmlns:a16="http://schemas.microsoft.com/office/drawing/2014/main" id="{941010BD-F3DE-4C27-99D2-93D205B40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8490" y="4821000"/>
            <a:ext cx="1569067" cy="138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95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ski">
  <a:themeElements>
    <a:clrScheme name="Paski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aski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sk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TM03090430[[fn=Paski]]</Template>
  <TotalTime>8504</TotalTime>
  <Words>618</Words>
  <Application>Microsoft Office PowerPoint</Application>
  <PresentationFormat>Panoramiczny</PresentationFormat>
  <Paragraphs>91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7" baseType="lpstr">
      <vt:lpstr>Corbel</vt:lpstr>
      <vt:lpstr>Helvetica Light</vt:lpstr>
      <vt:lpstr>Helvetica Neue</vt:lpstr>
      <vt:lpstr>Helvetica Neue Light</vt:lpstr>
      <vt:lpstr>Helvetica Neue Medium</vt:lpstr>
      <vt:lpstr>Helvetica Neue Thin</vt:lpstr>
      <vt:lpstr>Wingdings</vt:lpstr>
      <vt:lpstr>Paski</vt:lpstr>
      <vt:lpstr>White</vt:lpstr>
      <vt:lpstr>Integracja sensoryczn@ w przestrzeni  internetowej – wyzwanie przyszłości? </vt:lpstr>
      <vt:lpstr>Pandemia Covid-19 spowodowała wiele zmian w naszym życiu codziennym…</vt:lpstr>
      <vt:lpstr> liczne ograniczenia pojawiły się w pracy terapeuty Integracji Sensorycznej </vt:lpstr>
      <vt:lpstr>Co stało się Placówkami, gabinetami?</vt:lpstr>
      <vt:lpstr>Co stało się z dziećmi?</vt:lpstr>
      <vt:lpstr>Co stało się z rodzicami?</vt:lpstr>
      <vt:lpstr>Co stało się z terapeutami?</vt:lpstr>
      <vt:lpstr>Z czym zmierzył się terapeuta SI w zakresie pracy zdalnej?</vt:lpstr>
      <vt:lpstr>Nabycie nowych umiejętności </vt:lpstr>
      <vt:lpstr>Prezentacja programu PowerPoint</vt:lpstr>
      <vt:lpstr>Prezentacja programu PowerPoint</vt:lpstr>
      <vt:lpstr>Czego możemy spodziewać się  w praktyce terapeuty SI po PANDEMII?</vt:lpstr>
      <vt:lpstr>Realia terapeutyczne dziś i jutro… </vt:lpstr>
      <vt:lpstr>Dobre nawyki terapeuty SI</vt:lpstr>
      <vt:lpstr>Co pozytywnego pojawiło się  w zakresie pracy zdalnej terapeuty sI?</vt:lpstr>
      <vt:lpstr>CO NOWEGO ZYSKALI NASI PACJENCI/klienci?</vt:lpstr>
      <vt:lpstr>Nowe wyzwania, możliwości, Perspektywy…</vt:lpstr>
      <vt:lpstr>Dziękuję bardzo państwu za uwagę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INTEGRACJA SENSRYCZN@ Możliwości terapeuty w pracy zdalnej</dc:title>
  <dc:creator>kasia głowacka</dc:creator>
  <cp:lastModifiedBy>Agnieszka Góra</cp:lastModifiedBy>
  <cp:revision>130</cp:revision>
  <dcterms:created xsi:type="dcterms:W3CDTF">2021-01-20T18:55:46Z</dcterms:created>
  <dcterms:modified xsi:type="dcterms:W3CDTF">2021-05-11T09:16:44Z</dcterms:modified>
</cp:coreProperties>
</file>